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9"/>
  </p:notesMasterIdLst>
  <p:sldIdLst>
    <p:sldId id="256" r:id="rId2"/>
    <p:sldId id="278" r:id="rId3"/>
    <p:sldId id="279" r:id="rId4"/>
    <p:sldId id="280" r:id="rId5"/>
    <p:sldId id="281" r:id="rId6"/>
    <p:sldId id="258" r:id="rId7"/>
    <p:sldId id="282" r:id="rId8"/>
    <p:sldId id="283" r:id="rId9"/>
    <p:sldId id="459" r:id="rId10"/>
    <p:sldId id="284" r:id="rId11"/>
    <p:sldId id="286" r:id="rId12"/>
    <p:sldId id="259" r:id="rId13"/>
    <p:sldId id="287" r:id="rId14"/>
    <p:sldId id="288" r:id="rId15"/>
    <p:sldId id="289" r:id="rId16"/>
    <p:sldId id="290" r:id="rId17"/>
    <p:sldId id="260" r:id="rId18"/>
    <p:sldId id="291" r:id="rId19"/>
    <p:sldId id="295" r:id="rId20"/>
    <p:sldId id="296" r:id="rId21"/>
    <p:sldId id="302" r:id="rId22"/>
    <p:sldId id="292" r:id="rId23"/>
    <p:sldId id="297" r:id="rId24"/>
    <p:sldId id="298" r:id="rId25"/>
    <p:sldId id="299" r:id="rId26"/>
    <p:sldId id="293" r:id="rId27"/>
    <p:sldId id="301" r:id="rId28"/>
    <p:sldId id="303" r:id="rId29"/>
    <p:sldId id="294" r:id="rId30"/>
    <p:sldId id="304" r:id="rId31"/>
    <p:sldId id="261" r:id="rId32"/>
    <p:sldId id="305" r:id="rId33"/>
    <p:sldId id="262" r:id="rId34"/>
    <p:sldId id="306" r:id="rId35"/>
    <p:sldId id="310" r:id="rId36"/>
    <p:sldId id="311" r:id="rId37"/>
    <p:sldId id="312" r:id="rId38"/>
    <p:sldId id="263" r:id="rId39"/>
    <p:sldId id="313" r:id="rId40"/>
    <p:sldId id="314" r:id="rId41"/>
    <p:sldId id="315" r:id="rId42"/>
    <p:sldId id="316" r:id="rId43"/>
    <p:sldId id="317" r:id="rId44"/>
    <p:sldId id="318" r:id="rId45"/>
    <p:sldId id="319" r:id="rId46"/>
    <p:sldId id="322" r:id="rId47"/>
    <p:sldId id="323" r:id="rId48"/>
    <p:sldId id="324" r:id="rId49"/>
    <p:sldId id="325" r:id="rId50"/>
    <p:sldId id="328" r:id="rId51"/>
    <p:sldId id="326" r:id="rId52"/>
    <p:sldId id="331" r:id="rId53"/>
    <p:sldId id="327" r:id="rId54"/>
    <p:sldId id="329" r:id="rId55"/>
    <p:sldId id="330" r:id="rId56"/>
    <p:sldId id="267" r:id="rId57"/>
    <p:sldId id="358" r:id="rId58"/>
    <p:sldId id="362" r:id="rId59"/>
    <p:sldId id="370" r:id="rId60"/>
    <p:sldId id="385" r:id="rId61"/>
    <p:sldId id="386" r:id="rId62"/>
    <p:sldId id="387" r:id="rId63"/>
    <p:sldId id="388" r:id="rId64"/>
    <p:sldId id="389" r:id="rId65"/>
    <p:sldId id="390" r:id="rId66"/>
    <p:sldId id="391" r:id="rId67"/>
    <p:sldId id="392" r:id="rId68"/>
    <p:sldId id="393" r:id="rId69"/>
    <p:sldId id="394" r:id="rId70"/>
    <p:sldId id="395" r:id="rId71"/>
    <p:sldId id="396" r:id="rId72"/>
    <p:sldId id="462" r:id="rId73"/>
    <p:sldId id="397" r:id="rId74"/>
    <p:sldId id="398" r:id="rId75"/>
    <p:sldId id="411" r:id="rId76"/>
    <p:sldId id="412" r:id="rId77"/>
    <p:sldId id="399" r:id="rId78"/>
    <p:sldId id="400" r:id="rId79"/>
    <p:sldId id="401" r:id="rId80"/>
    <p:sldId id="402" r:id="rId81"/>
    <p:sldId id="384" r:id="rId82"/>
    <p:sldId id="375" r:id="rId83"/>
    <p:sldId id="377" r:id="rId84"/>
    <p:sldId id="371" r:id="rId85"/>
    <p:sldId id="376" r:id="rId86"/>
    <p:sldId id="372" r:id="rId87"/>
    <p:sldId id="378" r:id="rId88"/>
    <p:sldId id="379" r:id="rId89"/>
    <p:sldId id="380" r:id="rId90"/>
    <p:sldId id="381" r:id="rId91"/>
    <p:sldId id="382" r:id="rId92"/>
    <p:sldId id="383" r:id="rId93"/>
    <p:sldId id="364" r:id="rId94"/>
    <p:sldId id="403" r:id="rId95"/>
    <p:sldId id="409" r:id="rId96"/>
    <p:sldId id="404" r:id="rId97"/>
    <p:sldId id="407" r:id="rId98"/>
    <p:sldId id="463" r:id="rId99"/>
    <p:sldId id="464" r:id="rId100"/>
    <p:sldId id="408" r:id="rId101"/>
    <p:sldId id="465" r:id="rId102"/>
    <p:sldId id="466" r:id="rId103"/>
    <p:sldId id="410" r:id="rId104"/>
    <p:sldId id="405" r:id="rId105"/>
    <p:sldId id="413" r:id="rId106"/>
    <p:sldId id="414" r:id="rId107"/>
    <p:sldId id="406" r:id="rId108"/>
    <p:sldId id="415" r:id="rId109"/>
    <p:sldId id="416" r:id="rId110"/>
    <p:sldId id="359" r:id="rId111"/>
    <p:sldId id="363" r:id="rId112"/>
    <p:sldId id="366" r:id="rId113"/>
    <p:sldId id="467" r:id="rId114"/>
    <p:sldId id="468" r:id="rId115"/>
    <p:sldId id="469" r:id="rId116"/>
    <p:sldId id="470" r:id="rId117"/>
    <p:sldId id="369" r:id="rId118"/>
    <p:sldId id="460" r:id="rId119"/>
    <p:sldId id="471" r:id="rId120"/>
    <p:sldId id="367" r:id="rId121"/>
    <p:sldId id="417" r:id="rId122"/>
    <p:sldId id="368" r:id="rId123"/>
    <p:sldId id="418" r:id="rId124"/>
    <p:sldId id="269" r:id="rId125"/>
    <p:sldId id="361" r:id="rId126"/>
    <p:sldId id="420" r:id="rId127"/>
    <p:sldId id="472" r:id="rId128"/>
    <p:sldId id="429" r:id="rId129"/>
    <p:sldId id="430" r:id="rId130"/>
    <p:sldId id="431" r:id="rId131"/>
    <p:sldId id="432" r:id="rId132"/>
    <p:sldId id="433" r:id="rId133"/>
    <p:sldId id="421" r:id="rId134"/>
    <p:sldId id="434" r:id="rId135"/>
    <p:sldId id="435" r:id="rId136"/>
    <p:sldId id="436" r:id="rId137"/>
    <p:sldId id="442" r:id="rId138"/>
    <p:sldId id="438" r:id="rId139"/>
    <p:sldId id="443" r:id="rId140"/>
    <p:sldId id="422" r:id="rId141"/>
    <p:sldId id="444" r:id="rId142"/>
    <p:sldId id="445" r:id="rId143"/>
    <p:sldId id="473" r:id="rId144"/>
    <p:sldId id="441" r:id="rId145"/>
    <p:sldId id="446" r:id="rId146"/>
    <p:sldId id="439" r:id="rId147"/>
    <p:sldId id="265" r:id="rId148"/>
    <p:sldId id="332" r:id="rId149"/>
    <p:sldId id="333" r:id="rId150"/>
    <p:sldId id="334" r:id="rId151"/>
    <p:sldId id="338" r:id="rId152"/>
    <p:sldId id="340" r:id="rId153"/>
    <p:sldId id="341" r:id="rId154"/>
    <p:sldId id="342" r:id="rId155"/>
    <p:sldId id="343" r:id="rId156"/>
    <p:sldId id="344" r:id="rId157"/>
    <p:sldId id="365" r:id="rId158"/>
    <p:sldId id="335" r:id="rId159"/>
    <p:sldId id="345" r:id="rId160"/>
    <p:sldId id="347" r:id="rId161"/>
    <p:sldId id="348" r:id="rId162"/>
    <p:sldId id="349" r:id="rId163"/>
    <p:sldId id="351" r:id="rId164"/>
    <p:sldId id="350" r:id="rId165"/>
    <p:sldId id="474" r:id="rId166"/>
    <p:sldId id="352" r:id="rId167"/>
    <p:sldId id="353" r:id="rId168"/>
    <p:sldId id="355" r:id="rId169"/>
    <p:sldId id="356" r:id="rId170"/>
    <p:sldId id="357" r:id="rId171"/>
    <p:sldId id="447" r:id="rId172"/>
    <p:sldId id="448" r:id="rId173"/>
    <p:sldId id="475" r:id="rId174"/>
    <p:sldId id="476" r:id="rId175"/>
    <p:sldId id="477" r:id="rId176"/>
    <p:sldId id="449" r:id="rId177"/>
    <p:sldId id="450" r:id="rId178"/>
    <p:sldId id="479" r:id="rId179"/>
    <p:sldId id="453" r:id="rId180"/>
    <p:sldId id="454" r:id="rId181"/>
    <p:sldId id="455" r:id="rId182"/>
    <p:sldId id="456" r:id="rId183"/>
    <p:sldId id="451" r:id="rId184"/>
    <p:sldId id="478" r:id="rId185"/>
    <p:sldId id="461" r:id="rId186"/>
    <p:sldId id="457" r:id="rId187"/>
    <p:sldId id="458" r:id="rId18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80"/>
    <p:restoredTop sz="94507"/>
  </p:normalViewPr>
  <p:slideViewPr>
    <p:cSldViewPr snapToGrid="0" snapToObjects="1">
      <p:cViewPr varScale="1">
        <p:scale>
          <a:sx n="116" d="100"/>
          <a:sy n="116" d="100"/>
        </p:scale>
        <p:origin x="2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theme" Target="theme/theme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tableStyles" Target="tableStyle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C249D6-1EEE-224C-A92B-B74429610168}" type="datetimeFigureOut">
              <a:rPr lang="en-US" smtClean="0"/>
              <a:t>1/21/24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02F769-7958-5945-87BA-2BF50619ED36}" type="slidenum">
              <a:rPr lang="en-US" smtClean="0"/>
              <a:t>‹#›</a:t>
            </a:fld>
            <a:endParaRPr lang="en-US"/>
          </a:p>
        </p:txBody>
      </p:sp>
    </p:spTree>
    <p:extLst>
      <p:ext uri="{BB962C8B-B14F-4D97-AF65-F5344CB8AC3E}">
        <p14:creationId xmlns:p14="http://schemas.microsoft.com/office/powerpoint/2010/main" val="1269967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02F769-7958-5945-87BA-2BF50619ED36}" type="slidenum">
              <a:rPr lang="en-US" smtClean="0"/>
              <a:t>20</a:t>
            </a:fld>
            <a:endParaRPr lang="en-US"/>
          </a:p>
        </p:txBody>
      </p:sp>
    </p:spTree>
    <p:extLst>
      <p:ext uri="{BB962C8B-B14F-4D97-AF65-F5344CB8AC3E}">
        <p14:creationId xmlns:p14="http://schemas.microsoft.com/office/powerpoint/2010/main" val="3887181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AF04-D1E4-B14A-8AE8-9BF7B66646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6D5EAC9-398C-4F4E-AED6-8101C5A863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F39C77-BDBF-754B-B8E7-4537056F38C2}"/>
              </a:ext>
            </a:extLst>
          </p:cNvPr>
          <p:cNvSpPr>
            <a:spLocks noGrp="1"/>
          </p:cNvSpPr>
          <p:nvPr>
            <p:ph type="dt" sz="half" idx="10"/>
          </p:nvPr>
        </p:nvSpPr>
        <p:spPr/>
        <p:txBody>
          <a:bodyPr/>
          <a:lstStyle/>
          <a:p>
            <a:fld id="{897B555C-1B20-914A-BBB2-E4F490155E86}" type="datetimeFigureOut">
              <a:rPr lang="en-US" smtClean="0"/>
              <a:t>1/21/24</a:t>
            </a:fld>
            <a:endParaRPr lang="en-US"/>
          </a:p>
        </p:txBody>
      </p:sp>
      <p:sp>
        <p:nvSpPr>
          <p:cNvPr id="5" name="Footer Placeholder 4">
            <a:extLst>
              <a:ext uri="{FF2B5EF4-FFF2-40B4-BE49-F238E27FC236}">
                <a16:creationId xmlns:a16="http://schemas.microsoft.com/office/drawing/2014/main" id="{003DFF19-6394-DC42-A725-955F1C4510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911B2F-E3EC-494F-A02A-62A56C200286}"/>
              </a:ext>
            </a:extLst>
          </p:cNvPr>
          <p:cNvSpPr>
            <a:spLocks noGrp="1"/>
          </p:cNvSpPr>
          <p:nvPr>
            <p:ph type="sldNum" sz="quarter" idx="12"/>
          </p:nvPr>
        </p:nvSpPr>
        <p:spPr/>
        <p:txBody>
          <a:bodyPr/>
          <a:lstStyle/>
          <a:p>
            <a:fld id="{F7ED7160-2004-F048-84E5-24B2499A0111}" type="slidenum">
              <a:rPr lang="en-US" smtClean="0"/>
              <a:t>‹#›</a:t>
            </a:fld>
            <a:endParaRPr lang="en-US"/>
          </a:p>
        </p:txBody>
      </p:sp>
    </p:spTree>
    <p:extLst>
      <p:ext uri="{BB962C8B-B14F-4D97-AF65-F5344CB8AC3E}">
        <p14:creationId xmlns:p14="http://schemas.microsoft.com/office/powerpoint/2010/main" val="509724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A144A-647B-6448-B353-B982A45479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FFA36C-9DAE-C249-BF1E-C06999E89D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B716FC-908E-8D45-80A7-60925F8A66EF}"/>
              </a:ext>
            </a:extLst>
          </p:cNvPr>
          <p:cNvSpPr>
            <a:spLocks noGrp="1"/>
          </p:cNvSpPr>
          <p:nvPr>
            <p:ph type="dt" sz="half" idx="10"/>
          </p:nvPr>
        </p:nvSpPr>
        <p:spPr/>
        <p:txBody>
          <a:bodyPr/>
          <a:lstStyle/>
          <a:p>
            <a:fld id="{897B555C-1B20-914A-BBB2-E4F490155E86}" type="datetimeFigureOut">
              <a:rPr lang="en-US" smtClean="0"/>
              <a:t>1/21/24</a:t>
            </a:fld>
            <a:endParaRPr lang="en-US"/>
          </a:p>
        </p:txBody>
      </p:sp>
      <p:sp>
        <p:nvSpPr>
          <p:cNvPr id="5" name="Footer Placeholder 4">
            <a:extLst>
              <a:ext uri="{FF2B5EF4-FFF2-40B4-BE49-F238E27FC236}">
                <a16:creationId xmlns:a16="http://schemas.microsoft.com/office/drawing/2014/main" id="{6CEC9B66-82DE-4D48-B7BC-85558378BF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13019-F56C-6C47-856C-1FF326D2C79D}"/>
              </a:ext>
            </a:extLst>
          </p:cNvPr>
          <p:cNvSpPr>
            <a:spLocks noGrp="1"/>
          </p:cNvSpPr>
          <p:nvPr>
            <p:ph type="sldNum" sz="quarter" idx="12"/>
          </p:nvPr>
        </p:nvSpPr>
        <p:spPr/>
        <p:txBody>
          <a:bodyPr/>
          <a:lstStyle/>
          <a:p>
            <a:fld id="{F7ED7160-2004-F048-84E5-24B2499A0111}" type="slidenum">
              <a:rPr lang="en-US" smtClean="0"/>
              <a:t>‹#›</a:t>
            </a:fld>
            <a:endParaRPr lang="en-US"/>
          </a:p>
        </p:txBody>
      </p:sp>
    </p:spTree>
    <p:extLst>
      <p:ext uri="{BB962C8B-B14F-4D97-AF65-F5344CB8AC3E}">
        <p14:creationId xmlns:p14="http://schemas.microsoft.com/office/powerpoint/2010/main" val="2862204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CA4A38-B96D-0742-AB62-AC14609341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0E217A-D87F-8247-ABD0-E16E0959F5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48FC1B-2B83-A845-A562-8946A9069DCD}"/>
              </a:ext>
            </a:extLst>
          </p:cNvPr>
          <p:cNvSpPr>
            <a:spLocks noGrp="1"/>
          </p:cNvSpPr>
          <p:nvPr>
            <p:ph type="dt" sz="half" idx="10"/>
          </p:nvPr>
        </p:nvSpPr>
        <p:spPr/>
        <p:txBody>
          <a:bodyPr/>
          <a:lstStyle/>
          <a:p>
            <a:fld id="{897B555C-1B20-914A-BBB2-E4F490155E86}" type="datetimeFigureOut">
              <a:rPr lang="en-US" smtClean="0"/>
              <a:t>1/21/24</a:t>
            </a:fld>
            <a:endParaRPr lang="en-US"/>
          </a:p>
        </p:txBody>
      </p:sp>
      <p:sp>
        <p:nvSpPr>
          <p:cNvPr id="5" name="Footer Placeholder 4">
            <a:extLst>
              <a:ext uri="{FF2B5EF4-FFF2-40B4-BE49-F238E27FC236}">
                <a16:creationId xmlns:a16="http://schemas.microsoft.com/office/drawing/2014/main" id="{FEEF150F-8C0A-EF45-9E73-A20104884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456613-825C-9F49-8358-4A8C486335C6}"/>
              </a:ext>
            </a:extLst>
          </p:cNvPr>
          <p:cNvSpPr>
            <a:spLocks noGrp="1"/>
          </p:cNvSpPr>
          <p:nvPr>
            <p:ph type="sldNum" sz="quarter" idx="12"/>
          </p:nvPr>
        </p:nvSpPr>
        <p:spPr/>
        <p:txBody>
          <a:bodyPr/>
          <a:lstStyle/>
          <a:p>
            <a:fld id="{F7ED7160-2004-F048-84E5-24B2499A0111}" type="slidenum">
              <a:rPr lang="en-US" smtClean="0"/>
              <a:t>‹#›</a:t>
            </a:fld>
            <a:endParaRPr lang="en-US"/>
          </a:p>
        </p:txBody>
      </p:sp>
    </p:spTree>
    <p:extLst>
      <p:ext uri="{BB962C8B-B14F-4D97-AF65-F5344CB8AC3E}">
        <p14:creationId xmlns:p14="http://schemas.microsoft.com/office/powerpoint/2010/main" val="3714804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900A-7C04-6D4B-93EA-1CA4D391D2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395409-12BB-CE4C-A653-D7AD393145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BAABA8-EBD8-5A41-AAA5-6C985376AF2D}"/>
              </a:ext>
            </a:extLst>
          </p:cNvPr>
          <p:cNvSpPr>
            <a:spLocks noGrp="1"/>
          </p:cNvSpPr>
          <p:nvPr>
            <p:ph type="dt" sz="half" idx="10"/>
          </p:nvPr>
        </p:nvSpPr>
        <p:spPr/>
        <p:txBody>
          <a:bodyPr/>
          <a:lstStyle/>
          <a:p>
            <a:fld id="{897B555C-1B20-914A-BBB2-E4F490155E86}" type="datetimeFigureOut">
              <a:rPr lang="en-US" smtClean="0"/>
              <a:t>1/21/24</a:t>
            </a:fld>
            <a:endParaRPr lang="en-US"/>
          </a:p>
        </p:txBody>
      </p:sp>
      <p:sp>
        <p:nvSpPr>
          <p:cNvPr id="5" name="Footer Placeholder 4">
            <a:extLst>
              <a:ext uri="{FF2B5EF4-FFF2-40B4-BE49-F238E27FC236}">
                <a16:creationId xmlns:a16="http://schemas.microsoft.com/office/drawing/2014/main" id="{E98C3F16-FC26-1C4E-9D6D-1624C7C737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E8162D-604C-4A46-A4E8-3BA55FD690C1}"/>
              </a:ext>
            </a:extLst>
          </p:cNvPr>
          <p:cNvSpPr>
            <a:spLocks noGrp="1"/>
          </p:cNvSpPr>
          <p:nvPr>
            <p:ph type="sldNum" sz="quarter" idx="12"/>
          </p:nvPr>
        </p:nvSpPr>
        <p:spPr/>
        <p:txBody>
          <a:bodyPr/>
          <a:lstStyle/>
          <a:p>
            <a:fld id="{F7ED7160-2004-F048-84E5-24B2499A0111}" type="slidenum">
              <a:rPr lang="en-US" smtClean="0"/>
              <a:t>‹#›</a:t>
            </a:fld>
            <a:endParaRPr lang="en-US"/>
          </a:p>
        </p:txBody>
      </p:sp>
    </p:spTree>
    <p:extLst>
      <p:ext uri="{BB962C8B-B14F-4D97-AF65-F5344CB8AC3E}">
        <p14:creationId xmlns:p14="http://schemas.microsoft.com/office/powerpoint/2010/main" val="3817593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95D35-17C7-3C4D-8786-99755D1FE0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E6B657-8892-B04D-8D42-3C39D94D1A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12CB28-5A5B-3849-99F7-39A77BC8126C}"/>
              </a:ext>
            </a:extLst>
          </p:cNvPr>
          <p:cNvSpPr>
            <a:spLocks noGrp="1"/>
          </p:cNvSpPr>
          <p:nvPr>
            <p:ph type="dt" sz="half" idx="10"/>
          </p:nvPr>
        </p:nvSpPr>
        <p:spPr/>
        <p:txBody>
          <a:bodyPr/>
          <a:lstStyle/>
          <a:p>
            <a:fld id="{897B555C-1B20-914A-BBB2-E4F490155E86}" type="datetimeFigureOut">
              <a:rPr lang="en-US" smtClean="0"/>
              <a:t>1/21/24</a:t>
            </a:fld>
            <a:endParaRPr lang="en-US"/>
          </a:p>
        </p:txBody>
      </p:sp>
      <p:sp>
        <p:nvSpPr>
          <p:cNvPr id="5" name="Footer Placeholder 4">
            <a:extLst>
              <a:ext uri="{FF2B5EF4-FFF2-40B4-BE49-F238E27FC236}">
                <a16:creationId xmlns:a16="http://schemas.microsoft.com/office/drawing/2014/main" id="{3C2D2BDA-4F53-E340-822B-462BDF0A7A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D3FF0F-790A-4145-88CF-0103D06CB68D}"/>
              </a:ext>
            </a:extLst>
          </p:cNvPr>
          <p:cNvSpPr>
            <a:spLocks noGrp="1"/>
          </p:cNvSpPr>
          <p:nvPr>
            <p:ph type="sldNum" sz="quarter" idx="12"/>
          </p:nvPr>
        </p:nvSpPr>
        <p:spPr/>
        <p:txBody>
          <a:bodyPr/>
          <a:lstStyle/>
          <a:p>
            <a:fld id="{F7ED7160-2004-F048-84E5-24B2499A0111}" type="slidenum">
              <a:rPr lang="en-US" smtClean="0"/>
              <a:t>‹#›</a:t>
            </a:fld>
            <a:endParaRPr lang="en-US"/>
          </a:p>
        </p:txBody>
      </p:sp>
    </p:spTree>
    <p:extLst>
      <p:ext uri="{BB962C8B-B14F-4D97-AF65-F5344CB8AC3E}">
        <p14:creationId xmlns:p14="http://schemas.microsoft.com/office/powerpoint/2010/main" val="80724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3F1AB-6A50-4841-ABE7-AC9735D546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486F14-C95B-F444-BB04-321013A102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BD67A4-AF17-6347-AA59-B8EE64AD33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0E2FCB-26D0-E84C-BD5D-CC5E6703487E}"/>
              </a:ext>
            </a:extLst>
          </p:cNvPr>
          <p:cNvSpPr>
            <a:spLocks noGrp="1"/>
          </p:cNvSpPr>
          <p:nvPr>
            <p:ph type="dt" sz="half" idx="10"/>
          </p:nvPr>
        </p:nvSpPr>
        <p:spPr/>
        <p:txBody>
          <a:bodyPr/>
          <a:lstStyle/>
          <a:p>
            <a:fld id="{897B555C-1B20-914A-BBB2-E4F490155E86}" type="datetimeFigureOut">
              <a:rPr lang="en-US" smtClean="0"/>
              <a:t>1/21/24</a:t>
            </a:fld>
            <a:endParaRPr lang="en-US"/>
          </a:p>
        </p:txBody>
      </p:sp>
      <p:sp>
        <p:nvSpPr>
          <p:cNvPr id="6" name="Footer Placeholder 5">
            <a:extLst>
              <a:ext uri="{FF2B5EF4-FFF2-40B4-BE49-F238E27FC236}">
                <a16:creationId xmlns:a16="http://schemas.microsoft.com/office/drawing/2014/main" id="{F53EB7DC-2714-0B43-8C41-E168192966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39D1AF-DAA8-4549-B710-C973D0EEFF61}"/>
              </a:ext>
            </a:extLst>
          </p:cNvPr>
          <p:cNvSpPr>
            <a:spLocks noGrp="1"/>
          </p:cNvSpPr>
          <p:nvPr>
            <p:ph type="sldNum" sz="quarter" idx="12"/>
          </p:nvPr>
        </p:nvSpPr>
        <p:spPr/>
        <p:txBody>
          <a:bodyPr/>
          <a:lstStyle/>
          <a:p>
            <a:fld id="{F7ED7160-2004-F048-84E5-24B2499A0111}" type="slidenum">
              <a:rPr lang="en-US" smtClean="0"/>
              <a:t>‹#›</a:t>
            </a:fld>
            <a:endParaRPr lang="en-US"/>
          </a:p>
        </p:txBody>
      </p:sp>
    </p:spTree>
    <p:extLst>
      <p:ext uri="{BB962C8B-B14F-4D97-AF65-F5344CB8AC3E}">
        <p14:creationId xmlns:p14="http://schemas.microsoft.com/office/powerpoint/2010/main" val="3939295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ECFFB-FC7A-4A48-87BD-7EBE131117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AB8DED-0612-D143-8666-329C8FA8B9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334D9D-444D-BE44-8076-7812604CD2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381BE9-261B-7947-8639-59F3C8001A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24EB6B-FE56-9A48-8C81-4D0604F2BD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03CF21-4D59-094C-B6E8-9FAAA99C0770}"/>
              </a:ext>
            </a:extLst>
          </p:cNvPr>
          <p:cNvSpPr>
            <a:spLocks noGrp="1"/>
          </p:cNvSpPr>
          <p:nvPr>
            <p:ph type="dt" sz="half" idx="10"/>
          </p:nvPr>
        </p:nvSpPr>
        <p:spPr/>
        <p:txBody>
          <a:bodyPr/>
          <a:lstStyle/>
          <a:p>
            <a:fld id="{897B555C-1B20-914A-BBB2-E4F490155E86}" type="datetimeFigureOut">
              <a:rPr lang="en-US" smtClean="0"/>
              <a:t>1/21/24</a:t>
            </a:fld>
            <a:endParaRPr lang="en-US"/>
          </a:p>
        </p:txBody>
      </p:sp>
      <p:sp>
        <p:nvSpPr>
          <p:cNvPr id="8" name="Footer Placeholder 7">
            <a:extLst>
              <a:ext uri="{FF2B5EF4-FFF2-40B4-BE49-F238E27FC236}">
                <a16:creationId xmlns:a16="http://schemas.microsoft.com/office/drawing/2014/main" id="{A48E15C8-C03C-2C4D-8828-A681F30D63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B5BBBA-DD13-C04C-AAE8-A954A11ECA0E}"/>
              </a:ext>
            </a:extLst>
          </p:cNvPr>
          <p:cNvSpPr>
            <a:spLocks noGrp="1"/>
          </p:cNvSpPr>
          <p:nvPr>
            <p:ph type="sldNum" sz="quarter" idx="12"/>
          </p:nvPr>
        </p:nvSpPr>
        <p:spPr/>
        <p:txBody>
          <a:bodyPr/>
          <a:lstStyle/>
          <a:p>
            <a:fld id="{F7ED7160-2004-F048-84E5-24B2499A0111}" type="slidenum">
              <a:rPr lang="en-US" smtClean="0"/>
              <a:t>‹#›</a:t>
            </a:fld>
            <a:endParaRPr lang="en-US"/>
          </a:p>
        </p:txBody>
      </p:sp>
    </p:spTree>
    <p:extLst>
      <p:ext uri="{BB962C8B-B14F-4D97-AF65-F5344CB8AC3E}">
        <p14:creationId xmlns:p14="http://schemas.microsoft.com/office/powerpoint/2010/main" val="2287465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69623-A901-0E4C-8809-BE3FCDADCE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D135D5-DA38-BD42-8302-4DA272D2EAA2}"/>
              </a:ext>
            </a:extLst>
          </p:cNvPr>
          <p:cNvSpPr>
            <a:spLocks noGrp="1"/>
          </p:cNvSpPr>
          <p:nvPr>
            <p:ph type="dt" sz="half" idx="10"/>
          </p:nvPr>
        </p:nvSpPr>
        <p:spPr/>
        <p:txBody>
          <a:bodyPr/>
          <a:lstStyle/>
          <a:p>
            <a:fld id="{897B555C-1B20-914A-BBB2-E4F490155E86}" type="datetimeFigureOut">
              <a:rPr lang="en-US" smtClean="0"/>
              <a:t>1/21/24</a:t>
            </a:fld>
            <a:endParaRPr lang="en-US"/>
          </a:p>
        </p:txBody>
      </p:sp>
      <p:sp>
        <p:nvSpPr>
          <p:cNvPr id="4" name="Footer Placeholder 3">
            <a:extLst>
              <a:ext uri="{FF2B5EF4-FFF2-40B4-BE49-F238E27FC236}">
                <a16:creationId xmlns:a16="http://schemas.microsoft.com/office/drawing/2014/main" id="{A93B856A-E323-554F-84CF-056AF3E686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485B1D-D9AA-2649-A44F-590A2C6FE06F}"/>
              </a:ext>
            </a:extLst>
          </p:cNvPr>
          <p:cNvSpPr>
            <a:spLocks noGrp="1"/>
          </p:cNvSpPr>
          <p:nvPr>
            <p:ph type="sldNum" sz="quarter" idx="12"/>
          </p:nvPr>
        </p:nvSpPr>
        <p:spPr/>
        <p:txBody>
          <a:bodyPr/>
          <a:lstStyle/>
          <a:p>
            <a:fld id="{F7ED7160-2004-F048-84E5-24B2499A0111}" type="slidenum">
              <a:rPr lang="en-US" smtClean="0"/>
              <a:t>‹#›</a:t>
            </a:fld>
            <a:endParaRPr lang="en-US"/>
          </a:p>
        </p:txBody>
      </p:sp>
    </p:spTree>
    <p:extLst>
      <p:ext uri="{BB962C8B-B14F-4D97-AF65-F5344CB8AC3E}">
        <p14:creationId xmlns:p14="http://schemas.microsoft.com/office/powerpoint/2010/main" val="97795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18FBDA-40D1-CF49-86A9-CBB953985576}"/>
              </a:ext>
            </a:extLst>
          </p:cNvPr>
          <p:cNvSpPr>
            <a:spLocks noGrp="1"/>
          </p:cNvSpPr>
          <p:nvPr>
            <p:ph type="dt" sz="half" idx="10"/>
          </p:nvPr>
        </p:nvSpPr>
        <p:spPr/>
        <p:txBody>
          <a:bodyPr/>
          <a:lstStyle/>
          <a:p>
            <a:fld id="{897B555C-1B20-914A-BBB2-E4F490155E86}" type="datetimeFigureOut">
              <a:rPr lang="en-US" smtClean="0"/>
              <a:t>1/21/24</a:t>
            </a:fld>
            <a:endParaRPr lang="en-US"/>
          </a:p>
        </p:txBody>
      </p:sp>
      <p:sp>
        <p:nvSpPr>
          <p:cNvPr id="3" name="Footer Placeholder 2">
            <a:extLst>
              <a:ext uri="{FF2B5EF4-FFF2-40B4-BE49-F238E27FC236}">
                <a16:creationId xmlns:a16="http://schemas.microsoft.com/office/drawing/2014/main" id="{CEDA8A82-E40E-F94F-8574-32807108A2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20FAD7-17F7-DA4F-943C-551FE44C333B}"/>
              </a:ext>
            </a:extLst>
          </p:cNvPr>
          <p:cNvSpPr>
            <a:spLocks noGrp="1"/>
          </p:cNvSpPr>
          <p:nvPr>
            <p:ph type="sldNum" sz="quarter" idx="12"/>
          </p:nvPr>
        </p:nvSpPr>
        <p:spPr/>
        <p:txBody>
          <a:bodyPr/>
          <a:lstStyle/>
          <a:p>
            <a:fld id="{F7ED7160-2004-F048-84E5-24B2499A0111}" type="slidenum">
              <a:rPr lang="en-US" smtClean="0"/>
              <a:t>‹#›</a:t>
            </a:fld>
            <a:endParaRPr lang="en-US"/>
          </a:p>
        </p:txBody>
      </p:sp>
    </p:spTree>
    <p:extLst>
      <p:ext uri="{BB962C8B-B14F-4D97-AF65-F5344CB8AC3E}">
        <p14:creationId xmlns:p14="http://schemas.microsoft.com/office/powerpoint/2010/main" val="2482033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AD32-64F7-D44D-9094-1112AB2428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E2C518-F1A7-0443-9E6D-2760CDDE22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163E15-1BDF-2E49-B23D-B8582101DD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89BAE8-564E-284E-9536-57031DFC1385}"/>
              </a:ext>
            </a:extLst>
          </p:cNvPr>
          <p:cNvSpPr>
            <a:spLocks noGrp="1"/>
          </p:cNvSpPr>
          <p:nvPr>
            <p:ph type="dt" sz="half" idx="10"/>
          </p:nvPr>
        </p:nvSpPr>
        <p:spPr/>
        <p:txBody>
          <a:bodyPr/>
          <a:lstStyle/>
          <a:p>
            <a:fld id="{897B555C-1B20-914A-BBB2-E4F490155E86}" type="datetimeFigureOut">
              <a:rPr lang="en-US" smtClean="0"/>
              <a:t>1/21/24</a:t>
            </a:fld>
            <a:endParaRPr lang="en-US"/>
          </a:p>
        </p:txBody>
      </p:sp>
      <p:sp>
        <p:nvSpPr>
          <p:cNvPr id="6" name="Footer Placeholder 5">
            <a:extLst>
              <a:ext uri="{FF2B5EF4-FFF2-40B4-BE49-F238E27FC236}">
                <a16:creationId xmlns:a16="http://schemas.microsoft.com/office/drawing/2014/main" id="{FBEBFAC9-AE36-154C-BDDA-DCEFD03EA7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CFB423-4971-BE41-A656-4A7998F6E1E0}"/>
              </a:ext>
            </a:extLst>
          </p:cNvPr>
          <p:cNvSpPr>
            <a:spLocks noGrp="1"/>
          </p:cNvSpPr>
          <p:nvPr>
            <p:ph type="sldNum" sz="quarter" idx="12"/>
          </p:nvPr>
        </p:nvSpPr>
        <p:spPr/>
        <p:txBody>
          <a:bodyPr/>
          <a:lstStyle/>
          <a:p>
            <a:fld id="{F7ED7160-2004-F048-84E5-24B2499A0111}" type="slidenum">
              <a:rPr lang="en-US" smtClean="0"/>
              <a:t>‹#›</a:t>
            </a:fld>
            <a:endParaRPr lang="en-US"/>
          </a:p>
        </p:txBody>
      </p:sp>
    </p:spTree>
    <p:extLst>
      <p:ext uri="{BB962C8B-B14F-4D97-AF65-F5344CB8AC3E}">
        <p14:creationId xmlns:p14="http://schemas.microsoft.com/office/powerpoint/2010/main" val="3857018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C5BA2-09FA-6C46-A508-0CDACA6164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26065B-E226-7C4D-913B-8E84C0A300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FBE658-BB33-6448-8E11-B4DB4720F6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E9AD4C-F6DC-0246-9F06-44C2D0116B0C}"/>
              </a:ext>
            </a:extLst>
          </p:cNvPr>
          <p:cNvSpPr>
            <a:spLocks noGrp="1"/>
          </p:cNvSpPr>
          <p:nvPr>
            <p:ph type="dt" sz="half" idx="10"/>
          </p:nvPr>
        </p:nvSpPr>
        <p:spPr/>
        <p:txBody>
          <a:bodyPr/>
          <a:lstStyle/>
          <a:p>
            <a:fld id="{897B555C-1B20-914A-BBB2-E4F490155E86}" type="datetimeFigureOut">
              <a:rPr lang="en-US" smtClean="0"/>
              <a:t>1/21/24</a:t>
            </a:fld>
            <a:endParaRPr lang="en-US"/>
          </a:p>
        </p:txBody>
      </p:sp>
      <p:sp>
        <p:nvSpPr>
          <p:cNvPr id="6" name="Footer Placeholder 5">
            <a:extLst>
              <a:ext uri="{FF2B5EF4-FFF2-40B4-BE49-F238E27FC236}">
                <a16:creationId xmlns:a16="http://schemas.microsoft.com/office/drawing/2014/main" id="{A9A1CF1B-FAF1-3F4C-8CE5-0E901C13F0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DFE4AE-7415-7E47-ABEE-E76B10FBE36A}"/>
              </a:ext>
            </a:extLst>
          </p:cNvPr>
          <p:cNvSpPr>
            <a:spLocks noGrp="1"/>
          </p:cNvSpPr>
          <p:nvPr>
            <p:ph type="sldNum" sz="quarter" idx="12"/>
          </p:nvPr>
        </p:nvSpPr>
        <p:spPr/>
        <p:txBody>
          <a:bodyPr/>
          <a:lstStyle/>
          <a:p>
            <a:fld id="{F7ED7160-2004-F048-84E5-24B2499A0111}" type="slidenum">
              <a:rPr lang="en-US" smtClean="0"/>
              <a:t>‹#›</a:t>
            </a:fld>
            <a:endParaRPr lang="en-US"/>
          </a:p>
        </p:txBody>
      </p:sp>
    </p:spTree>
    <p:extLst>
      <p:ext uri="{BB962C8B-B14F-4D97-AF65-F5344CB8AC3E}">
        <p14:creationId xmlns:p14="http://schemas.microsoft.com/office/powerpoint/2010/main" val="29147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0FD0A1-3C75-9445-B29F-138807D456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9F975CF-D339-BF4B-83D1-C88B1EDC3E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51DC03-8F73-8241-8DC7-BF98527D6A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B555C-1B20-914A-BBB2-E4F490155E86}" type="datetimeFigureOut">
              <a:rPr lang="en-US" smtClean="0"/>
              <a:t>1/21/24</a:t>
            </a:fld>
            <a:endParaRPr lang="en-US"/>
          </a:p>
        </p:txBody>
      </p:sp>
      <p:sp>
        <p:nvSpPr>
          <p:cNvPr id="5" name="Footer Placeholder 4">
            <a:extLst>
              <a:ext uri="{FF2B5EF4-FFF2-40B4-BE49-F238E27FC236}">
                <a16:creationId xmlns:a16="http://schemas.microsoft.com/office/drawing/2014/main" id="{0BAAA004-6C75-F648-B658-34AE202DE8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727BCF0-E7F7-6C40-A8E0-2D2067260D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D7160-2004-F048-84E5-24B2499A0111}" type="slidenum">
              <a:rPr lang="en-US" smtClean="0"/>
              <a:t>‹#›</a:t>
            </a:fld>
            <a:endParaRPr lang="en-US"/>
          </a:p>
        </p:txBody>
      </p:sp>
    </p:spTree>
    <p:extLst>
      <p:ext uri="{BB962C8B-B14F-4D97-AF65-F5344CB8AC3E}">
        <p14:creationId xmlns:p14="http://schemas.microsoft.com/office/powerpoint/2010/main" val="2938925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dirty="0"/>
          </a:p>
          <a:p>
            <a:endParaRPr lang="en-US" dirty="0"/>
          </a:p>
          <a:p>
            <a:r>
              <a:rPr lang="en-US" sz="7200" b="1" i="1" dirty="0">
                <a:latin typeface="Cambria" panose="02040503050406030204" pitchFamily="18" charset="0"/>
              </a:rPr>
              <a:t>Revelation: </a:t>
            </a:r>
          </a:p>
          <a:p>
            <a:r>
              <a:rPr lang="en-US" sz="7200" b="1" i="1" dirty="0">
                <a:latin typeface="Cambria" panose="02040503050406030204" pitchFamily="18" charset="0"/>
              </a:rPr>
              <a:t>Four Views</a:t>
            </a:r>
          </a:p>
        </p:txBody>
      </p:sp>
    </p:spTree>
    <p:extLst>
      <p:ext uri="{BB962C8B-B14F-4D97-AF65-F5344CB8AC3E}">
        <p14:creationId xmlns:p14="http://schemas.microsoft.com/office/powerpoint/2010/main" val="1350751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algn="l"/>
            <a:r>
              <a:rPr lang="en-US" sz="4800" b="1" i="1" u="none" strike="noStrike" kern="0" dirty="0">
                <a:effectLst/>
                <a:latin typeface="Cambria" panose="02040503050406030204" pitchFamily="18" charset="0"/>
              </a:rPr>
              <a:t>II.  A Unique book</a:t>
            </a:r>
          </a:p>
          <a:p>
            <a:pPr algn="l"/>
            <a:endParaRPr lang="en-US" sz="1800" b="1" i="1" u="none" strike="noStrike" kern="0" dirty="0">
              <a:effectLst/>
              <a:latin typeface="Cambria" panose="02040503050406030204" pitchFamily="18" charset="0"/>
            </a:endParaRPr>
          </a:p>
          <a:p>
            <a:pPr algn="l"/>
            <a:r>
              <a:rPr lang="en-US" sz="4000" kern="0" dirty="0">
                <a:latin typeface="Cambria" panose="02040503050406030204" pitchFamily="18" charset="0"/>
              </a:rPr>
              <a:t>The only </a:t>
            </a: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book in the world that is at once:</a:t>
            </a:r>
          </a:p>
          <a:p>
            <a:pPr algn="l"/>
            <a:endParaRPr lang="en-US" sz="800" dirty="0">
              <a:effectLst/>
              <a:latin typeface="Cambria" panose="02040503050406030204" pitchFamily="18" charset="0"/>
              <a:ea typeface="Times New Roman" panose="02020603050405020304" pitchFamily="18" charset="0"/>
              <a:cs typeface="Times New Roman" panose="02020603050405020304" pitchFamily="18" charset="0"/>
            </a:endParaRPr>
          </a:p>
          <a:p>
            <a:pPr marL="1028700" lvl="1" indent="-571500" algn="l">
              <a:buFont typeface="Arial" panose="020B0604020202020204" pitchFamily="34" charset="0"/>
              <a:buChar char="•"/>
            </a:pPr>
            <a:r>
              <a:rPr lang="en-US" sz="3600" dirty="0">
                <a:effectLst/>
                <a:latin typeface="Cambria" panose="02040503050406030204" pitchFamily="18" charset="0"/>
                <a:ea typeface="Times New Roman" panose="02020603050405020304" pitchFamily="18" charset="0"/>
                <a:cs typeface="Times New Roman" panose="02020603050405020304" pitchFamily="18" charset="0"/>
              </a:rPr>
              <a:t>a genuine prophecy (1:3) </a:t>
            </a:r>
          </a:p>
          <a:p>
            <a:pPr marL="1200150" lvl="1" indent="-742950" algn="l">
              <a:buAutoNum type="alphaLcParenR"/>
            </a:pPr>
            <a:endParaRPr lang="en-US" sz="800" dirty="0">
              <a:effectLst/>
              <a:latin typeface="Cambria" panose="02040503050406030204" pitchFamily="18" charset="0"/>
              <a:ea typeface="Times New Roman" panose="02020603050405020304" pitchFamily="18" charset="0"/>
              <a:cs typeface="Times New Roman" panose="02020603050405020304" pitchFamily="18" charset="0"/>
            </a:endParaRPr>
          </a:p>
          <a:p>
            <a:pPr marL="1028700" lvl="1" indent="-571500" algn="l">
              <a:buFont typeface="Arial" panose="020B0604020202020204" pitchFamily="34" charset="0"/>
              <a:buChar char="•"/>
            </a:pPr>
            <a:r>
              <a:rPr lang="en-US" sz="36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an epistle (1:4)</a:t>
            </a:r>
          </a:p>
          <a:p>
            <a:pPr marL="1200150" lvl="1" indent="-742950" algn="l">
              <a:buAutoNum type="alphaLcParenR"/>
            </a:pPr>
            <a:endParaRPr lang="en-US" sz="800" dirty="0">
              <a:effectLst/>
              <a:latin typeface="Cambria" panose="020405030504060302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526735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594393" y="313636"/>
            <a:ext cx="10815637" cy="5815013"/>
          </a:xfrm>
        </p:spPr>
        <p:txBody>
          <a:bodyPr>
            <a:normAutofit/>
          </a:bodyPr>
          <a:lstStyle/>
          <a:p>
            <a:pPr marL="800100" marR="0" indent="-571500" algn="just">
              <a:lnSpc>
                <a:spcPct val="100000"/>
              </a:lnSpc>
              <a:spcBef>
                <a:spcPts val="0"/>
              </a:spcBef>
              <a:spcAft>
                <a:spcPts val="0"/>
              </a:spcAft>
              <a:buFont typeface="Arial" panose="020B0604020202020204" pitchFamily="34" charset="0"/>
              <a:buChar char="•"/>
            </a:pPr>
            <a:r>
              <a:rPr lang="en-US" sz="4000" dirty="0">
                <a:solidFill>
                  <a:srgbClr val="C00000"/>
                </a:solidFill>
                <a:latin typeface="Cambria" panose="02040503050406030204" pitchFamily="18" charset="0"/>
                <a:ea typeface="Times New Roman" panose="02020603050405020304" pitchFamily="18" charset="0"/>
              </a:rPr>
              <a:t>The “little book” opened in Chapter 10 is the Bible being made accessible at the time of the Reformation (16</a:t>
            </a:r>
            <a:r>
              <a:rPr lang="en-US" sz="4000" baseline="30000" dirty="0">
                <a:solidFill>
                  <a:srgbClr val="C00000"/>
                </a:solidFill>
                <a:latin typeface="Cambria" panose="02040503050406030204" pitchFamily="18" charset="0"/>
                <a:ea typeface="Times New Roman" panose="02020603050405020304" pitchFamily="18" charset="0"/>
              </a:rPr>
              <a:t>th </a:t>
            </a:r>
            <a:r>
              <a:rPr lang="en-US" sz="4000" dirty="0">
                <a:solidFill>
                  <a:srgbClr val="C00000"/>
                </a:solidFill>
                <a:latin typeface="Cambria" panose="02040503050406030204" pitchFamily="18" charset="0"/>
                <a:ea typeface="Times New Roman" panose="02020603050405020304" pitchFamily="18" charset="0"/>
              </a:rPr>
              <a:t>century). </a:t>
            </a:r>
            <a:endParaRPr lang="en-US" sz="1400" dirty="0">
              <a:solidFill>
                <a:srgbClr val="C00000"/>
              </a:solidFill>
              <a:latin typeface="Cambria" panose="02040503050406030204" pitchFamily="18" charset="0"/>
              <a:ea typeface="Times New Roman" panose="02020603050405020304" pitchFamily="18" charset="0"/>
            </a:endParaRPr>
          </a:p>
          <a:p>
            <a:pPr marL="514350" marR="0" indent="-285750" algn="just">
              <a:lnSpc>
                <a:spcPct val="100000"/>
              </a:lnSpc>
              <a:spcBef>
                <a:spcPts val="0"/>
              </a:spcBef>
              <a:spcAft>
                <a:spcPts val="0"/>
              </a:spcAft>
              <a:buFont typeface="Arial" panose="020B0604020202020204" pitchFamily="34" charset="0"/>
              <a:buChar char="•"/>
            </a:pPr>
            <a:endParaRPr lang="en-US" sz="1400" dirty="0">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6869658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594393" y="313636"/>
            <a:ext cx="10815637" cy="5815013"/>
          </a:xfrm>
        </p:spPr>
        <p:txBody>
          <a:bodyPr>
            <a:normAutofit/>
          </a:bodyPr>
          <a:lstStyle/>
          <a:p>
            <a:pPr marL="800100" marR="0" indent="-571500" algn="just">
              <a:lnSpc>
                <a:spcPct val="100000"/>
              </a:lnSpc>
              <a:spcBef>
                <a:spcPts val="0"/>
              </a:spcBef>
              <a:spcAft>
                <a:spcPts val="0"/>
              </a:spcAft>
              <a:buFont typeface="Arial" panose="020B0604020202020204" pitchFamily="34" charset="0"/>
              <a:buChar char="•"/>
            </a:pPr>
            <a:r>
              <a:rPr lang="en-US" sz="4000" dirty="0">
                <a:latin typeface="Cambria" panose="02040503050406030204" pitchFamily="18" charset="0"/>
                <a:ea typeface="Times New Roman" panose="02020603050405020304" pitchFamily="18" charset="0"/>
              </a:rPr>
              <a:t>The “little book” opened in Chapter 10 is the Bible being made accessible at the time of the Reformation (16</a:t>
            </a:r>
            <a:r>
              <a:rPr lang="en-US" sz="4000" baseline="30000" dirty="0">
                <a:latin typeface="Cambria" panose="02040503050406030204" pitchFamily="18" charset="0"/>
                <a:ea typeface="Times New Roman" panose="02020603050405020304" pitchFamily="18" charset="0"/>
              </a:rPr>
              <a:t>th </a:t>
            </a:r>
            <a:r>
              <a:rPr lang="en-US" sz="4000" dirty="0">
                <a:latin typeface="Cambria" panose="02040503050406030204" pitchFamily="18" charset="0"/>
                <a:ea typeface="Times New Roman" panose="02020603050405020304" pitchFamily="18" charset="0"/>
              </a:rPr>
              <a:t>century). </a:t>
            </a:r>
            <a:endParaRPr lang="en-US" sz="1400" dirty="0">
              <a:latin typeface="Cambria" panose="02040503050406030204" pitchFamily="18" charset="0"/>
              <a:ea typeface="Times New Roman" panose="02020603050405020304" pitchFamily="18" charset="0"/>
            </a:endParaRPr>
          </a:p>
          <a:p>
            <a:pPr marL="514350" marR="0" indent="-285750" algn="just">
              <a:lnSpc>
                <a:spcPct val="100000"/>
              </a:lnSpc>
              <a:spcBef>
                <a:spcPts val="0"/>
              </a:spcBef>
              <a:spcAft>
                <a:spcPts val="0"/>
              </a:spcAft>
              <a:buFont typeface="Arial" panose="020B0604020202020204" pitchFamily="34" charset="0"/>
              <a:buChar char="•"/>
            </a:pPr>
            <a:endParaRPr lang="en-US" sz="1400" dirty="0">
              <a:latin typeface="Cambria" panose="02040503050406030204" pitchFamily="18" charset="0"/>
              <a:ea typeface="Times New Roman" panose="02020603050405020304" pitchFamily="18" charset="0"/>
            </a:endParaRPr>
          </a:p>
          <a:p>
            <a:pPr marL="800100" marR="0" indent="-571500" algn="just">
              <a:lnSpc>
                <a:spcPct val="100000"/>
              </a:lnSpc>
              <a:spcBef>
                <a:spcPts val="0"/>
              </a:spcBef>
              <a:spcAft>
                <a:spcPts val="0"/>
              </a:spcAft>
              <a:buFont typeface="Arial" panose="020B0604020202020204" pitchFamily="34" charset="0"/>
              <a:buChar char="•"/>
            </a:pPr>
            <a:r>
              <a:rPr lang="en-US" sz="4000" dirty="0">
                <a:solidFill>
                  <a:srgbClr val="C00000"/>
                </a:solidFill>
                <a:latin typeface="Cambria" panose="02040503050406030204" pitchFamily="18" charset="0"/>
                <a:ea typeface="Times New Roman" panose="02020603050405020304" pitchFamily="18" charset="0"/>
              </a:rPr>
              <a:t>T</a:t>
            </a:r>
            <a:r>
              <a:rPr lang="en-US" sz="4000" dirty="0">
                <a:solidFill>
                  <a:srgbClr val="C00000"/>
                </a:solidFill>
                <a:effectLst/>
                <a:latin typeface="Cambria" panose="02040503050406030204" pitchFamily="18" charset="0"/>
                <a:ea typeface="Times New Roman" panose="02020603050405020304" pitchFamily="18" charset="0"/>
              </a:rPr>
              <a:t>he Beasts of Chapter 13 are the political and religious power of the papacy</a:t>
            </a:r>
            <a:r>
              <a:rPr lang="en-US" sz="4000" dirty="0">
                <a:solidFill>
                  <a:srgbClr val="C00000"/>
                </a:solidFill>
                <a:latin typeface="Cambria" panose="02040503050406030204" pitchFamily="18" charset="0"/>
                <a:ea typeface="Times New Roman" panose="02020603050405020304" pitchFamily="18" charset="0"/>
              </a:rPr>
              <a:t>.</a:t>
            </a:r>
            <a:endParaRPr lang="en-US" sz="1400" dirty="0">
              <a:solidFill>
                <a:srgbClr val="C00000"/>
              </a:solidFill>
              <a:latin typeface="Cambria" panose="02040503050406030204" pitchFamily="18" charset="0"/>
              <a:ea typeface="Times New Roman" panose="02020603050405020304" pitchFamily="18" charset="0"/>
            </a:endParaRPr>
          </a:p>
          <a:p>
            <a:pPr marL="514350" marR="0" indent="-285750" algn="just">
              <a:lnSpc>
                <a:spcPct val="100000"/>
              </a:lnSpc>
              <a:spcBef>
                <a:spcPts val="0"/>
              </a:spcBef>
              <a:spcAft>
                <a:spcPts val="0"/>
              </a:spcAft>
              <a:buFont typeface="Arial" panose="020B0604020202020204" pitchFamily="34" charset="0"/>
              <a:buChar char="•"/>
            </a:pPr>
            <a:endParaRPr lang="en-US" sz="1400" dirty="0">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401084482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594393" y="313636"/>
            <a:ext cx="10815637" cy="5815013"/>
          </a:xfrm>
        </p:spPr>
        <p:txBody>
          <a:bodyPr>
            <a:normAutofit/>
          </a:bodyPr>
          <a:lstStyle/>
          <a:p>
            <a:pPr marL="800100" marR="0" indent="-571500" algn="just">
              <a:lnSpc>
                <a:spcPct val="100000"/>
              </a:lnSpc>
              <a:spcBef>
                <a:spcPts val="0"/>
              </a:spcBef>
              <a:spcAft>
                <a:spcPts val="0"/>
              </a:spcAft>
              <a:buFont typeface="Arial" panose="020B0604020202020204" pitchFamily="34" charset="0"/>
              <a:buChar char="•"/>
            </a:pPr>
            <a:r>
              <a:rPr lang="en-US" sz="4000" dirty="0">
                <a:latin typeface="Cambria" panose="02040503050406030204" pitchFamily="18" charset="0"/>
                <a:ea typeface="Times New Roman" panose="02020603050405020304" pitchFamily="18" charset="0"/>
              </a:rPr>
              <a:t>The “little book” opened in Chapter 10 is the Bible being made accessible at the time of the Reformation (16</a:t>
            </a:r>
            <a:r>
              <a:rPr lang="en-US" sz="4000" baseline="30000" dirty="0">
                <a:latin typeface="Cambria" panose="02040503050406030204" pitchFamily="18" charset="0"/>
                <a:ea typeface="Times New Roman" panose="02020603050405020304" pitchFamily="18" charset="0"/>
              </a:rPr>
              <a:t>th </a:t>
            </a:r>
            <a:r>
              <a:rPr lang="en-US" sz="4000" dirty="0">
                <a:latin typeface="Cambria" panose="02040503050406030204" pitchFamily="18" charset="0"/>
                <a:ea typeface="Times New Roman" panose="02020603050405020304" pitchFamily="18" charset="0"/>
              </a:rPr>
              <a:t>century). </a:t>
            </a:r>
            <a:endParaRPr lang="en-US" sz="1400" dirty="0">
              <a:latin typeface="Cambria" panose="02040503050406030204" pitchFamily="18" charset="0"/>
              <a:ea typeface="Times New Roman" panose="02020603050405020304" pitchFamily="18" charset="0"/>
            </a:endParaRPr>
          </a:p>
          <a:p>
            <a:pPr marL="514350" marR="0" indent="-285750" algn="just">
              <a:lnSpc>
                <a:spcPct val="100000"/>
              </a:lnSpc>
              <a:spcBef>
                <a:spcPts val="0"/>
              </a:spcBef>
              <a:spcAft>
                <a:spcPts val="0"/>
              </a:spcAft>
              <a:buFont typeface="Arial" panose="020B0604020202020204" pitchFamily="34" charset="0"/>
              <a:buChar char="•"/>
            </a:pPr>
            <a:endParaRPr lang="en-US" sz="1400" dirty="0">
              <a:latin typeface="Cambria" panose="02040503050406030204" pitchFamily="18" charset="0"/>
              <a:ea typeface="Times New Roman" panose="02020603050405020304" pitchFamily="18" charset="0"/>
            </a:endParaRPr>
          </a:p>
          <a:p>
            <a:pPr marL="800100" marR="0" indent="-571500" algn="just">
              <a:lnSpc>
                <a:spcPct val="100000"/>
              </a:lnSpc>
              <a:spcBef>
                <a:spcPts val="0"/>
              </a:spcBef>
              <a:spcAft>
                <a:spcPts val="0"/>
              </a:spcAft>
              <a:buFont typeface="Arial" panose="020B0604020202020204" pitchFamily="34" charset="0"/>
              <a:buChar char="•"/>
            </a:pPr>
            <a:r>
              <a:rPr lang="en-US" sz="4000" dirty="0">
                <a:latin typeface="Cambria" panose="02040503050406030204" pitchFamily="18" charset="0"/>
                <a:ea typeface="Times New Roman" panose="02020603050405020304" pitchFamily="18" charset="0"/>
              </a:rPr>
              <a:t>T</a:t>
            </a:r>
            <a:r>
              <a:rPr lang="en-US" sz="4000" dirty="0">
                <a:effectLst/>
                <a:latin typeface="Cambria" panose="02040503050406030204" pitchFamily="18" charset="0"/>
                <a:ea typeface="Times New Roman" panose="02020603050405020304" pitchFamily="18" charset="0"/>
              </a:rPr>
              <a:t>he Beasts of Chapter 13 are the political and religious power of the papacy</a:t>
            </a:r>
            <a:r>
              <a:rPr lang="en-US" sz="4000" dirty="0">
                <a:latin typeface="Cambria" panose="02040503050406030204" pitchFamily="18" charset="0"/>
                <a:ea typeface="Times New Roman" panose="02020603050405020304" pitchFamily="18" charset="0"/>
              </a:rPr>
              <a:t>.</a:t>
            </a:r>
            <a:endParaRPr lang="en-US" sz="1400" dirty="0">
              <a:latin typeface="Cambria" panose="02040503050406030204" pitchFamily="18" charset="0"/>
              <a:ea typeface="Times New Roman" panose="02020603050405020304" pitchFamily="18" charset="0"/>
            </a:endParaRPr>
          </a:p>
          <a:p>
            <a:pPr marL="514350" marR="0" indent="-285750" algn="just">
              <a:lnSpc>
                <a:spcPct val="100000"/>
              </a:lnSpc>
              <a:spcBef>
                <a:spcPts val="0"/>
              </a:spcBef>
              <a:spcAft>
                <a:spcPts val="0"/>
              </a:spcAft>
              <a:buFont typeface="Arial" panose="020B0604020202020204" pitchFamily="34" charset="0"/>
              <a:buChar char="•"/>
            </a:pPr>
            <a:endParaRPr lang="en-US" sz="1400" dirty="0">
              <a:latin typeface="Cambria" panose="02040503050406030204" pitchFamily="18" charset="0"/>
              <a:ea typeface="Times New Roman" panose="02020603050405020304" pitchFamily="18" charset="0"/>
            </a:endParaRPr>
          </a:p>
          <a:p>
            <a:pPr marL="800100" marR="0" indent="-571500" algn="just">
              <a:lnSpc>
                <a:spcPct val="100000"/>
              </a:lnSpc>
              <a:spcBef>
                <a:spcPts val="0"/>
              </a:spcBef>
              <a:spcAft>
                <a:spcPts val="0"/>
              </a:spcAft>
              <a:buFont typeface="Arial" panose="020B0604020202020204" pitchFamily="34" charset="0"/>
              <a:buChar char="•"/>
            </a:pPr>
            <a:r>
              <a:rPr lang="en-US" sz="4000" dirty="0">
                <a:solidFill>
                  <a:srgbClr val="C00000"/>
                </a:solidFill>
                <a:latin typeface="Cambria" panose="02040503050406030204" pitchFamily="18" charset="0"/>
                <a:ea typeface="Times New Roman" panose="02020603050405020304" pitchFamily="18" charset="0"/>
              </a:rPr>
              <a:t>T</a:t>
            </a:r>
            <a:r>
              <a:rPr lang="en-US" sz="4000" dirty="0">
                <a:solidFill>
                  <a:srgbClr val="C00000"/>
                </a:solidFill>
                <a:effectLst/>
                <a:latin typeface="Cambria" panose="02040503050406030204" pitchFamily="18" charset="0"/>
                <a:ea typeface="Times New Roman" panose="02020603050405020304" pitchFamily="18" charset="0"/>
              </a:rPr>
              <a:t>he seven bowls of wrath correspond to the crippling of the papacy in the French Revolution (18</a:t>
            </a:r>
            <a:r>
              <a:rPr lang="en-US" sz="4000" baseline="30000" dirty="0">
                <a:solidFill>
                  <a:srgbClr val="C00000"/>
                </a:solidFill>
                <a:effectLst/>
                <a:latin typeface="Cambria" panose="02040503050406030204" pitchFamily="18" charset="0"/>
                <a:ea typeface="Times New Roman" panose="02020603050405020304" pitchFamily="18" charset="0"/>
              </a:rPr>
              <a:t>th</a:t>
            </a:r>
            <a:r>
              <a:rPr lang="en-US" sz="4000" dirty="0">
                <a:solidFill>
                  <a:srgbClr val="C00000"/>
                </a:solidFill>
                <a:effectLst/>
                <a:latin typeface="Cambria" panose="02040503050406030204" pitchFamily="18" charset="0"/>
                <a:ea typeface="Times New Roman" panose="02020603050405020304" pitchFamily="18" charset="0"/>
              </a:rPr>
              <a:t> century). </a:t>
            </a:r>
            <a:endParaRPr lang="en-US" sz="40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6204673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dirty="0"/>
          </a:p>
          <a:p>
            <a:pPr marL="800100" marR="0" indent="-571500" algn="just">
              <a:lnSpc>
                <a:spcPct val="100000"/>
              </a:lnSpc>
              <a:spcBef>
                <a:spcPts val="0"/>
              </a:spcBef>
              <a:spcAft>
                <a:spcPts val="0"/>
              </a:spcAft>
              <a:buFont typeface="Arial" panose="020B0604020202020204" pitchFamily="34" charset="0"/>
              <a:buChar char="•"/>
            </a:pPr>
            <a:r>
              <a:rPr lang="en-US" sz="4000" dirty="0">
                <a:latin typeface="Cambria" panose="02040503050406030204" pitchFamily="18" charset="0"/>
                <a:ea typeface="Times New Roman" panose="02020603050405020304" pitchFamily="18" charset="0"/>
              </a:rPr>
              <a:t>The fall of Babylon (Chapters 17-19) depicts the papacy finally being destroyed at the Second Coming of Christ.</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392077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0" y="600074"/>
            <a:ext cx="10815637" cy="5977189"/>
          </a:xfrm>
        </p:spPr>
        <p:txBody>
          <a:bodyPr>
            <a:normAutofit/>
          </a:bodyPr>
          <a:lstStyle/>
          <a:p>
            <a:pPr marL="342900" marR="0" indent="-114300" algn="just">
              <a:lnSpc>
                <a:spcPct val="115000"/>
              </a:lnSpc>
              <a:spcBef>
                <a:spcPts val="0"/>
              </a:spcBef>
              <a:spcAft>
                <a:spcPts val="0"/>
              </a:spcAft>
            </a:pPr>
            <a:r>
              <a:rPr lang="en-US" sz="4000" b="1" dirty="0">
                <a:solidFill>
                  <a:srgbClr val="C00000"/>
                </a:solidFill>
                <a:effectLst/>
                <a:latin typeface="Cambria" panose="02040503050406030204" pitchFamily="18" charset="0"/>
                <a:ea typeface="Times New Roman" panose="02020603050405020304" pitchFamily="18" charset="0"/>
              </a:rPr>
              <a:t>Advantages to the Historicist Approach</a:t>
            </a:r>
          </a:p>
          <a:p>
            <a:pPr marL="342900" marR="0" indent="-114300" algn="just">
              <a:lnSpc>
                <a:spcPct val="115000"/>
              </a:lnSpc>
              <a:spcBef>
                <a:spcPts val="0"/>
              </a:spcBef>
              <a:spcAft>
                <a:spcPts val="0"/>
              </a:spcAft>
            </a:pPr>
            <a:r>
              <a:rPr lang="en-US" sz="1400" b="1" dirty="0">
                <a:effectLst/>
                <a:latin typeface="Cambria" panose="02040503050406030204" pitchFamily="18" charset="0"/>
                <a:ea typeface="Times New Roman" panose="02020603050405020304" pitchFamily="18" charset="0"/>
              </a:rPr>
              <a:t> </a:t>
            </a:r>
            <a:r>
              <a:rPr lang="en-US" sz="2400" b="1" dirty="0">
                <a:effectLst/>
                <a:latin typeface="Cambria" panose="02040503050406030204" pitchFamily="18" charset="0"/>
                <a:ea typeface="Times New Roman" panose="02020603050405020304" pitchFamily="18" charset="0"/>
              </a:rPr>
              <a:t> </a:t>
            </a:r>
            <a:endParaRPr lang="en-US" sz="24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4654334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342900" marR="0" indent="-11430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Advantages to the Historicist Approach</a:t>
            </a:r>
          </a:p>
          <a:p>
            <a:pPr marL="342900" marR="0" indent="-114300" algn="just">
              <a:lnSpc>
                <a:spcPct val="115000"/>
              </a:lnSpc>
              <a:spcBef>
                <a:spcPts val="0"/>
              </a:spcBef>
              <a:spcAft>
                <a:spcPts val="0"/>
              </a:spcAft>
            </a:pPr>
            <a:r>
              <a:rPr lang="en-US" sz="1400" dirty="0">
                <a:effectLst/>
                <a:latin typeface="Cambria" panose="02040503050406030204" pitchFamily="18" charset="0"/>
                <a:ea typeface="Times New Roman" panose="02020603050405020304" pitchFamily="18" charset="0"/>
              </a:rPr>
              <a:t> </a:t>
            </a:r>
          </a:p>
          <a:p>
            <a:pPr marL="971550" marR="0" indent="-742950" algn="just">
              <a:lnSpc>
                <a:spcPct val="100000"/>
              </a:lnSpc>
              <a:spcBef>
                <a:spcPts val="0"/>
              </a:spcBef>
              <a:spcAft>
                <a:spcPts val="0"/>
              </a:spcAft>
              <a:buAutoNum type="arabicPeriod"/>
            </a:pPr>
            <a:r>
              <a:rPr lang="en-US" sz="4000" dirty="0">
                <a:solidFill>
                  <a:srgbClr val="C00000"/>
                </a:solidFill>
                <a:effectLst/>
                <a:latin typeface="Cambria" panose="02040503050406030204" pitchFamily="18" charset="0"/>
                <a:ea typeface="Times New Roman" panose="02020603050405020304" pitchFamily="18" charset="0"/>
              </a:rPr>
              <a:t>It was the view of all the Reformers and </a:t>
            </a:r>
            <a:r>
              <a:rPr lang="en-US" sz="4000" dirty="0">
                <a:solidFill>
                  <a:srgbClr val="C00000"/>
                </a:solidFill>
                <a:latin typeface="Cambria" panose="02040503050406030204" pitchFamily="18" charset="0"/>
                <a:ea typeface="Times New Roman" panose="02020603050405020304" pitchFamily="18" charset="0"/>
              </a:rPr>
              <a:t>of </a:t>
            </a:r>
            <a:r>
              <a:rPr lang="en-US" sz="4000" dirty="0">
                <a:solidFill>
                  <a:srgbClr val="C00000"/>
                </a:solidFill>
                <a:effectLst/>
                <a:latin typeface="Cambria" panose="02040503050406030204" pitchFamily="18" charset="0"/>
                <a:ea typeface="Times New Roman" panose="02020603050405020304" pitchFamily="18" charset="0"/>
              </a:rPr>
              <a:t>most evangelicals</a:t>
            </a:r>
            <a:r>
              <a:rPr lang="en-US" sz="4000" dirty="0">
                <a:solidFill>
                  <a:srgbClr val="C00000"/>
                </a:solidFill>
                <a:latin typeface="Cambria" panose="02040503050406030204" pitchFamily="18" charset="0"/>
                <a:ea typeface="Times New Roman" panose="02020603050405020304" pitchFamily="18" charset="0"/>
              </a:rPr>
              <a:t>, for over 300 years. I</a:t>
            </a:r>
            <a:r>
              <a:rPr lang="en-US" sz="4000" dirty="0">
                <a:solidFill>
                  <a:srgbClr val="C00000"/>
                </a:solidFill>
                <a:effectLst/>
                <a:latin typeface="Cambria" panose="02040503050406030204" pitchFamily="18" charset="0"/>
                <a:ea typeface="Times New Roman" panose="02020603050405020304" pitchFamily="18" charset="0"/>
              </a:rPr>
              <a:t>t was long referred to as “</a:t>
            </a:r>
            <a:r>
              <a:rPr lang="en-US" sz="4000" dirty="0">
                <a:solidFill>
                  <a:srgbClr val="C00000"/>
                </a:solidFill>
                <a:latin typeface="Cambria" panose="02040503050406030204" pitchFamily="18" charset="0"/>
                <a:ea typeface="Times New Roman" panose="02020603050405020304" pitchFamily="18" charset="0"/>
              </a:rPr>
              <a:t>T</a:t>
            </a:r>
            <a:r>
              <a:rPr lang="en-US" sz="4000" dirty="0">
                <a:solidFill>
                  <a:srgbClr val="C00000"/>
                </a:solidFill>
                <a:effectLst/>
                <a:latin typeface="Cambria" panose="02040503050406030204" pitchFamily="18" charset="0"/>
                <a:ea typeface="Times New Roman" panose="02020603050405020304" pitchFamily="18" charset="0"/>
              </a:rPr>
              <a:t>he Protestant View” due to its widespread acceptance.</a:t>
            </a:r>
          </a:p>
          <a:p>
            <a:pPr marL="228600" marR="0" algn="just">
              <a:lnSpc>
                <a:spcPct val="115000"/>
              </a:lnSpc>
              <a:spcBef>
                <a:spcPts val="0"/>
              </a:spcBef>
              <a:spcAft>
                <a:spcPts val="0"/>
              </a:spcAft>
            </a:pPr>
            <a:r>
              <a:rPr lang="en-US" sz="1400" dirty="0">
                <a:effectLst/>
                <a:latin typeface="Cambria" panose="02040503050406030204" pitchFamily="18" charset="0"/>
                <a:ea typeface="Times New Roman" panose="02020603050405020304" pitchFamily="18" charset="0"/>
              </a:rPr>
              <a:t>  </a:t>
            </a:r>
          </a:p>
          <a:p>
            <a:pPr marL="342900" marR="0" indent="-114300" algn="just">
              <a:lnSpc>
                <a:spcPct val="115000"/>
              </a:lnSpc>
              <a:spcBef>
                <a:spcPts val="0"/>
              </a:spcBef>
              <a:spcAft>
                <a:spcPts val="0"/>
              </a:spcAft>
            </a:pPr>
            <a:r>
              <a:rPr lang="en-US" sz="2400" dirty="0">
                <a:effectLst/>
                <a:latin typeface="Cambria" panose="020405030504060302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3943315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342900" marR="0" indent="-11430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Advantages to the Historicist Approach</a:t>
            </a:r>
          </a:p>
          <a:p>
            <a:pPr marL="342900" marR="0" indent="-114300" algn="just">
              <a:lnSpc>
                <a:spcPct val="115000"/>
              </a:lnSpc>
              <a:spcBef>
                <a:spcPts val="0"/>
              </a:spcBef>
              <a:spcAft>
                <a:spcPts val="0"/>
              </a:spcAft>
            </a:pPr>
            <a:r>
              <a:rPr lang="en-US" sz="1400" dirty="0">
                <a:effectLst/>
                <a:latin typeface="Cambria" panose="02040503050406030204" pitchFamily="18" charset="0"/>
                <a:ea typeface="Times New Roman" panose="02020603050405020304" pitchFamily="18" charset="0"/>
              </a:rPr>
              <a:t> </a:t>
            </a:r>
          </a:p>
          <a:p>
            <a:pPr marL="971550" marR="0" indent="-742950" algn="just">
              <a:lnSpc>
                <a:spcPct val="100000"/>
              </a:lnSpc>
              <a:spcBef>
                <a:spcPts val="0"/>
              </a:spcBef>
              <a:spcAft>
                <a:spcPts val="0"/>
              </a:spcAft>
              <a:buAutoNum type="arabicPeriod"/>
            </a:pPr>
            <a:r>
              <a:rPr lang="en-US" sz="4000" dirty="0">
                <a:effectLst/>
                <a:latin typeface="Cambria" panose="02040503050406030204" pitchFamily="18" charset="0"/>
                <a:ea typeface="Times New Roman" panose="02020603050405020304" pitchFamily="18" charset="0"/>
              </a:rPr>
              <a:t>It was the view of all the Reformers and of most evangelicals,</a:t>
            </a:r>
            <a:r>
              <a:rPr lang="en-US" sz="4000" dirty="0">
                <a:latin typeface="Cambria" panose="02040503050406030204" pitchFamily="18" charset="0"/>
                <a:ea typeface="Times New Roman" panose="02020603050405020304" pitchFamily="18" charset="0"/>
              </a:rPr>
              <a:t> for over 300 years. I</a:t>
            </a:r>
            <a:r>
              <a:rPr lang="en-US" sz="4000" dirty="0">
                <a:effectLst/>
                <a:latin typeface="Cambria" panose="02040503050406030204" pitchFamily="18" charset="0"/>
                <a:ea typeface="Times New Roman" panose="02020603050405020304" pitchFamily="18" charset="0"/>
              </a:rPr>
              <a:t>t was long referred to as “</a:t>
            </a:r>
            <a:r>
              <a:rPr lang="en-US" sz="4000" dirty="0">
                <a:latin typeface="Cambria" panose="02040503050406030204" pitchFamily="18" charset="0"/>
                <a:ea typeface="Times New Roman" panose="02020603050405020304" pitchFamily="18" charset="0"/>
              </a:rPr>
              <a:t>T</a:t>
            </a:r>
            <a:r>
              <a:rPr lang="en-US" sz="4000" dirty="0">
                <a:effectLst/>
                <a:latin typeface="Cambria" panose="02040503050406030204" pitchFamily="18" charset="0"/>
                <a:ea typeface="Times New Roman" panose="02020603050405020304" pitchFamily="18" charset="0"/>
              </a:rPr>
              <a:t>he Protestant View” due to its widespread acceptance.</a:t>
            </a:r>
          </a:p>
          <a:p>
            <a:pPr marL="228600" marR="0" algn="just">
              <a:lnSpc>
                <a:spcPct val="115000"/>
              </a:lnSpc>
              <a:spcBef>
                <a:spcPts val="0"/>
              </a:spcBef>
              <a:spcAft>
                <a:spcPts val="0"/>
              </a:spcAft>
            </a:pPr>
            <a:r>
              <a:rPr lang="en-US" sz="1400" dirty="0">
                <a:effectLst/>
                <a:latin typeface="Cambria" panose="02040503050406030204" pitchFamily="18" charset="0"/>
                <a:ea typeface="Times New Roman" panose="02020603050405020304" pitchFamily="18" charset="0"/>
              </a:rPr>
              <a:t>  </a:t>
            </a:r>
          </a:p>
          <a:p>
            <a:pPr marL="228600" marR="0" algn="just">
              <a:lnSpc>
                <a:spcPct val="11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2.   It is possible to</a:t>
            </a:r>
            <a:r>
              <a:rPr lang="en-US" sz="4000" dirty="0">
                <a:solidFill>
                  <a:srgbClr val="C00000"/>
                </a:solidFill>
                <a:effectLst/>
                <a:latin typeface="Cambria" panose="02040503050406030204" pitchFamily="18" charset="0"/>
                <a:ea typeface="Times New Roman" panose="02020603050405020304" pitchFamily="18" charset="0"/>
              </a:rPr>
              <a:t> </a:t>
            </a:r>
            <a:r>
              <a:rPr lang="en-US" sz="4000" dirty="0">
                <a:solidFill>
                  <a:srgbClr val="C00000"/>
                </a:solidFill>
                <a:latin typeface="Cambria" panose="02040503050406030204" pitchFamily="18" charset="0"/>
                <a:ea typeface="Times New Roman" panose="02020603050405020304" pitchFamily="18" charset="0"/>
              </a:rPr>
              <a:t>identify</a:t>
            </a:r>
            <a:r>
              <a:rPr lang="en-US" sz="4000" dirty="0">
                <a:solidFill>
                  <a:srgbClr val="C00000"/>
                </a:solidFill>
                <a:effectLst/>
                <a:latin typeface="Cambria" panose="02040503050406030204" pitchFamily="18" charset="0"/>
                <a:ea typeface="Times New Roman" panose="02020603050405020304" pitchFamily="18" charset="0"/>
              </a:rPr>
              <a:t> striking historical</a:t>
            </a:r>
          </a:p>
          <a:p>
            <a:pPr marL="228600" marR="0" algn="just">
              <a:lnSpc>
                <a:spcPct val="11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parallels to the prophecies in Revelation.</a:t>
            </a:r>
            <a:endParaRPr lang="en-US" sz="4000" dirty="0">
              <a:solidFill>
                <a:srgbClr val="C00000"/>
              </a:solidFill>
              <a:effectLst/>
              <a:latin typeface="Times New Roman" panose="02020603050405020304" pitchFamily="18" charset="0"/>
              <a:ea typeface="Times New Roman" panose="02020603050405020304" pitchFamily="18" charset="0"/>
            </a:endParaRPr>
          </a:p>
          <a:p>
            <a:pPr marL="342900" marR="0" indent="-114300" algn="just">
              <a:lnSpc>
                <a:spcPct val="115000"/>
              </a:lnSpc>
              <a:spcBef>
                <a:spcPts val="0"/>
              </a:spcBef>
              <a:spcAft>
                <a:spcPts val="0"/>
              </a:spcAft>
            </a:pPr>
            <a:r>
              <a:rPr lang="en-US" sz="2400" dirty="0">
                <a:effectLst/>
                <a:latin typeface="Cambria" panose="020405030504060302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3799710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342900" marR="0" indent="-114300" algn="just">
              <a:lnSpc>
                <a:spcPct val="115000"/>
              </a:lnSpc>
              <a:spcBef>
                <a:spcPts val="0"/>
              </a:spcBef>
              <a:spcAft>
                <a:spcPts val="0"/>
              </a:spcAft>
            </a:pPr>
            <a:r>
              <a:rPr lang="en-US" sz="4000" b="1" dirty="0">
                <a:solidFill>
                  <a:srgbClr val="C00000"/>
                </a:solidFill>
                <a:effectLst/>
                <a:latin typeface="Cambria" panose="02040503050406030204" pitchFamily="18" charset="0"/>
                <a:ea typeface="Times New Roman" panose="02020603050405020304" pitchFamily="18" charset="0"/>
              </a:rPr>
              <a:t>Disadvantages to the Historicist Approach </a:t>
            </a:r>
          </a:p>
          <a:p>
            <a:pPr marL="342900" marR="0" indent="-114300" algn="just">
              <a:lnSpc>
                <a:spcPct val="115000"/>
              </a:lnSpc>
              <a:spcBef>
                <a:spcPts val="0"/>
              </a:spcBef>
              <a:spcAft>
                <a:spcPts val="0"/>
              </a:spcAft>
            </a:pPr>
            <a:endParaRPr lang="en-US" sz="1400" dirty="0">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385090093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342900" marR="0" indent="-11430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Disadvantages to the Historicist Approach </a:t>
            </a:r>
          </a:p>
          <a:p>
            <a:pPr marL="342900" marR="0" indent="-114300" algn="just">
              <a:lnSpc>
                <a:spcPct val="115000"/>
              </a:lnSpc>
              <a:spcBef>
                <a:spcPts val="0"/>
              </a:spcBef>
              <a:spcAft>
                <a:spcPts val="0"/>
              </a:spcAft>
            </a:pPr>
            <a:endParaRPr lang="en-US" sz="1400" dirty="0">
              <a:latin typeface="Cambria" panose="02040503050406030204" pitchFamily="18" charset="0"/>
              <a:ea typeface="Times New Roman" panose="02020603050405020304" pitchFamily="18" charset="0"/>
            </a:endParaRPr>
          </a:p>
          <a:p>
            <a:pPr marL="971550" marR="0" indent="-742950" algn="just">
              <a:lnSpc>
                <a:spcPct val="100000"/>
              </a:lnSpc>
              <a:spcBef>
                <a:spcPts val="0"/>
              </a:spcBef>
              <a:spcAft>
                <a:spcPts val="0"/>
              </a:spcAft>
              <a:buAutoNum type="arabicPeriod"/>
            </a:pPr>
            <a:r>
              <a:rPr lang="en-US" sz="4000" dirty="0">
                <a:solidFill>
                  <a:srgbClr val="C00000"/>
                </a:solidFill>
                <a:effectLst/>
                <a:latin typeface="Cambria" panose="02040503050406030204" pitchFamily="18" charset="0"/>
                <a:ea typeface="Times New Roman" panose="02020603050405020304" pitchFamily="18" charset="0"/>
              </a:rPr>
              <a:t>It’s scheme ran out of historical parallels in the 1800s;</a:t>
            </a:r>
          </a:p>
          <a:p>
            <a:pPr marL="971550" marR="0" indent="-742950" algn="just">
              <a:lnSpc>
                <a:spcPct val="115000"/>
              </a:lnSpc>
              <a:spcBef>
                <a:spcPts val="0"/>
              </a:spcBef>
              <a:spcAft>
                <a:spcPts val="0"/>
              </a:spcAft>
              <a:buAutoNum type="arabicPeriod"/>
            </a:pPr>
            <a:endParaRPr lang="en-US" sz="1400" dirty="0">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141422411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342900" marR="0" indent="-11430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Disadvantages to the Historicist Approach </a:t>
            </a:r>
          </a:p>
          <a:p>
            <a:pPr marL="342900" marR="0" indent="-114300" algn="just">
              <a:lnSpc>
                <a:spcPct val="115000"/>
              </a:lnSpc>
              <a:spcBef>
                <a:spcPts val="0"/>
              </a:spcBef>
              <a:spcAft>
                <a:spcPts val="0"/>
              </a:spcAft>
            </a:pPr>
            <a:endParaRPr lang="en-US" sz="1400" dirty="0">
              <a:latin typeface="Cambria" panose="02040503050406030204" pitchFamily="18" charset="0"/>
              <a:ea typeface="Times New Roman" panose="02020603050405020304" pitchFamily="18" charset="0"/>
            </a:endParaRPr>
          </a:p>
          <a:p>
            <a:pPr marL="971550" marR="0" indent="-742950" algn="just">
              <a:lnSpc>
                <a:spcPct val="100000"/>
              </a:lnSpc>
              <a:spcBef>
                <a:spcPts val="0"/>
              </a:spcBef>
              <a:spcAft>
                <a:spcPts val="0"/>
              </a:spcAft>
              <a:buAutoNum type="arabicPeriod"/>
            </a:pPr>
            <a:r>
              <a:rPr lang="en-US" sz="4000" dirty="0">
                <a:effectLst/>
                <a:latin typeface="Cambria" panose="02040503050406030204" pitchFamily="18" charset="0"/>
                <a:ea typeface="Times New Roman" panose="02020603050405020304" pitchFamily="18" charset="0"/>
              </a:rPr>
              <a:t>It’s scheme ran out of historical parallels in the 1800s;</a:t>
            </a:r>
          </a:p>
          <a:p>
            <a:pPr marL="971550" marR="0" indent="-742950" algn="just">
              <a:lnSpc>
                <a:spcPct val="115000"/>
              </a:lnSpc>
              <a:spcBef>
                <a:spcPts val="0"/>
              </a:spcBef>
              <a:spcAft>
                <a:spcPts val="0"/>
              </a:spcAft>
              <a:buAutoNum type="arabicPeriod"/>
            </a:pPr>
            <a:endParaRPr lang="en-US" sz="1400" dirty="0">
              <a:effectLst/>
              <a:latin typeface="Cambria" panose="02040503050406030204" pitchFamily="18" charset="0"/>
              <a:ea typeface="Times New Roman" panose="02020603050405020304" pitchFamily="18" charset="0"/>
            </a:endParaRPr>
          </a:p>
          <a:p>
            <a:pPr marL="342900" marR="0" indent="-114300" algn="just">
              <a:lnSpc>
                <a:spcPct val="100000"/>
              </a:lnSpc>
              <a:spcBef>
                <a:spcPts val="0"/>
              </a:spcBef>
              <a:spcAft>
                <a:spcPts val="0"/>
              </a:spcAft>
            </a:pPr>
            <a:r>
              <a:rPr lang="en-US" sz="4000" dirty="0">
                <a:solidFill>
                  <a:srgbClr val="C00000"/>
                </a:solidFill>
                <a:effectLst/>
                <a:latin typeface="Cambria" panose="02040503050406030204" pitchFamily="18" charset="0"/>
                <a:ea typeface="Times New Roman" panose="02020603050405020304" pitchFamily="18" charset="0"/>
              </a:rPr>
              <a:t>2.   Those who hold it do not agree on the</a:t>
            </a:r>
          </a:p>
          <a:p>
            <a:pPr marL="34290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interpretation of many prophesied events,</a:t>
            </a:r>
          </a:p>
          <a:p>
            <a:pPr marL="34290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even after their alleged fulfillment.</a:t>
            </a:r>
            <a:endParaRPr lang="en-US" sz="40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81999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algn="l"/>
            <a:r>
              <a:rPr lang="en-US" sz="4800" b="1" i="1" u="none" strike="noStrike" kern="0" dirty="0">
                <a:effectLst/>
                <a:latin typeface="Cambria" panose="02040503050406030204" pitchFamily="18" charset="0"/>
              </a:rPr>
              <a:t>II.  A Unique book</a:t>
            </a:r>
          </a:p>
          <a:p>
            <a:pPr algn="l"/>
            <a:endParaRPr lang="en-US" sz="1800" b="1" i="1" u="none" strike="noStrike" kern="0" dirty="0">
              <a:effectLst/>
              <a:latin typeface="Cambria" panose="02040503050406030204" pitchFamily="18" charset="0"/>
            </a:endParaRPr>
          </a:p>
          <a:p>
            <a:pPr algn="l"/>
            <a:r>
              <a:rPr lang="en-US" sz="4000" kern="0" dirty="0">
                <a:latin typeface="Cambria" panose="02040503050406030204" pitchFamily="18" charset="0"/>
              </a:rPr>
              <a:t>The only </a:t>
            </a: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book in the world that is at once:</a:t>
            </a:r>
          </a:p>
          <a:p>
            <a:pPr algn="l"/>
            <a:endParaRPr lang="en-US" sz="800" dirty="0">
              <a:effectLst/>
              <a:latin typeface="Cambria" panose="02040503050406030204" pitchFamily="18" charset="0"/>
              <a:ea typeface="Times New Roman" panose="02020603050405020304" pitchFamily="18" charset="0"/>
              <a:cs typeface="Times New Roman" panose="02020603050405020304" pitchFamily="18" charset="0"/>
            </a:endParaRPr>
          </a:p>
          <a:p>
            <a:pPr marL="1028700" lvl="1" indent="-571500" algn="l">
              <a:buFont typeface="Arial" panose="020B0604020202020204" pitchFamily="34" charset="0"/>
              <a:buChar char="•"/>
            </a:pPr>
            <a:r>
              <a:rPr lang="en-US" sz="3600" dirty="0">
                <a:effectLst/>
                <a:latin typeface="Cambria" panose="02040503050406030204" pitchFamily="18" charset="0"/>
                <a:ea typeface="Times New Roman" panose="02020603050405020304" pitchFamily="18" charset="0"/>
                <a:cs typeface="Times New Roman" panose="02020603050405020304" pitchFamily="18" charset="0"/>
              </a:rPr>
              <a:t>a genuine prophecy (1:3) </a:t>
            </a:r>
          </a:p>
          <a:p>
            <a:pPr marL="1200150" lvl="1" indent="-742950" algn="l">
              <a:buAutoNum type="alphaLcParenR"/>
            </a:pPr>
            <a:endParaRPr lang="en-US" sz="800" dirty="0">
              <a:effectLst/>
              <a:latin typeface="Cambria" panose="02040503050406030204" pitchFamily="18" charset="0"/>
              <a:ea typeface="Times New Roman" panose="02020603050405020304" pitchFamily="18" charset="0"/>
              <a:cs typeface="Times New Roman" panose="02020603050405020304" pitchFamily="18" charset="0"/>
            </a:endParaRPr>
          </a:p>
          <a:p>
            <a:pPr marL="1028700" lvl="1" indent="-571500" algn="l">
              <a:buFont typeface="Arial" panose="020B0604020202020204" pitchFamily="34" charset="0"/>
              <a:buChar char="•"/>
            </a:pPr>
            <a:r>
              <a:rPr lang="en-US" sz="3600" dirty="0">
                <a:effectLst/>
                <a:latin typeface="Cambria" panose="02040503050406030204" pitchFamily="18" charset="0"/>
                <a:ea typeface="Times New Roman" panose="02020603050405020304" pitchFamily="18" charset="0"/>
                <a:cs typeface="Times New Roman" panose="02020603050405020304" pitchFamily="18" charset="0"/>
              </a:rPr>
              <a:t>an epistle (1:4)</a:t>
            </a:r>
          </a:p>
          <a:p>
            <a:pPr marL="1200150" lvl="1" indent="-742950" algn="l">
              <a:buAutoNum type="alphaLcParenR"/>
            </a:pPr>
            <a:endParaRPr lang="en-US" sz="800" dirty="0">
              <a:effectLst/>
              <a:latin typeface="Cambria" panose="02040503050406030204" pitchFamily="18" charset="0"/>
              <a:ea typeface="Times New Roman" panose="02020603050405020304" pitchFamily="18" charset="0"/>
              <a:cs typeface="Times New Roman" panose="02020603050405020304" pitchFamily="18" charset="0"/>
            </a:endParaRPr>
          </a:p>
          <a:p>
            <a:pPr marL="1028700" lvl="1" indent="-571500" algn="l">
              <a:buFont typeface="Arial" panose="020B0604020202020204" pitchFamily="34" charset="0"/>
              <a:buChar char="•"/>
            </a:pPr>
            <a:r>
              <a:rPr lang="en-US" sz="36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an apocalypse</a:t>
            </a:r>
            <a:r>
              <a:rPr lang="en-US" sz="36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(1:1)</a:t>
            </a:r>
          </a:p>
          <a:p>
            <a:endParaRPr lang="en-US" dirty="0"/>
          </a:p>
        </p:txBody>
      </p:sp>
    </p:spTree>
    <p:extLst>
      <p:ext uri="{BB962C8B-B14F-4D97-AF65-F5344CB8AC3E}">
        <p14:creationId xmlns:p14="http://schemas.microsoft.com/office/powerpoint/2010/main" val="67074069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742950" indent="-742950">
              <a:buAutoNum type="alphaUcPeriod" startAt="2"/>
            </a:pPr>
            <a:endParaRPr lang="en-US" sz="4400" i="1" dirty="0">
              <a:effectLst/>
              <a:latin typeface="Cambria" panose="02040503050406030204" pitchFamily="18" charset="0"/>
              <a:ea typeface="Times New Roman" panose="02020603050405020304" pitchFamily="18" charset="0"/>
              <a:cs typeface="Times New Roman" panose="02020603050405020304" pitchFamily="18" charset="0"/>
            </a:endParaRPr>
          </a:p>
          <a:p>
            <a:r>
              <a:rPr lang="en-US" sz="4000" b="1" i="1"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C</a:t>
            </a:r>
            <a:r>
              <a:rPr lang="en-US" sz="4000" b="1" i="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The Idealist Approach:</a:t>
            </a:r>
          </a:p>
          <a:p>
            <a:r>
              <a:rPr lang="en-US" sz="2800" dirty="0">
                <a:effectLst/>
                <a:latin typeface="Cambria" panose="020405030504060302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0735428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742950" indent="-742950">
              <a:buAutoNum type="alphaUcPeriod" startAt="2"/>
            </a:pPr>
            <a:endParaRPr lang="en-US" sz="4400" i="1" dirty="0">
              <a:effectLst/>
              <a:latin typeface="Cambria" panose="02040503050406030204" pitchFamily="18" charset="0"/>
              <a:ea typeface="Times New Roman" panose="02020603050405020304" pitchFamily="18" charset="0"/>
              <a:cs typeface="Times New Roman" panose="02020603050405020304" pitchFamily="18" charset="0"/>
            </a:endParaRPr>
          </a:p>
          <a:p>
            <a:r>
              <a:rPr lang="en-US" sz="4000" b="1" i="1" dirty="0">
                <a:latin typeface="Cambria" panose="02040503050406030204" pitchFamily="18" charset="0"/>
                <a:ea typeface="Times New Roman" panose="02020603050405020304" pitchFamily="18" charset="0"/>
                <a:cs typeface="Times New Roman" panose="02020603050405020304" pitchFamily="18" charset="0"/>
              </a:rPr>
              <a:t>C</a:t>
            </a:r>
            <a:r>
              <a:rPr lang="en-US" sz="4000" b="1" i="1" dirty="0">
                <a:effectLst/>
                <a:latin typeface="Cambria" panose="02040503050406030204" pitchFamily="18" charset="0"/>
                <a:ea typeface="Times New Roman" panose="02020603050405020304" pitchFamily="18" charset="0"/>
                <a:cs typeface="Times New Roman" panose="02020603050405020304" pitchFamily="18" charset="0"/>
              </a:rPr>
              <a:t>. The Idealist Approach:</a:t>
            </a:r>
          </a:p>
          <a:p>
            <a:r>
              <a:rPr lang="en-US" dirty="0">
                <a:effectLst/>
                <a:latin typeface="Cambria" panose="02040503050406030204" pitchFamily="18" charset="0"/>
                <a:ea typeface="Times New Roman" panose="02020603050405020304" pitchFamily="18" charset="0"/>
                <a:cs typeface="Times New Roman" panose="02020603050405020304" pitchFamily="18" charset="0"/>
              </a:rPr>
              <a:t>   </a:t>
            </a:r>
          </a:p>
          <a:p>
            <a:pPr>
              <a:lnSpc>
                <a:spcPct val="100000"/>
              </a:lnSpc>
            </a:pP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Revelation is not about any single event or events, past, </a:t>
            </a: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p</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resent or future, but depicts in symbolic visions grand spiritual principles repeatedly borne out in history</a:t>
            </a: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a:t>
            </a:r>
            <a:endParaRPr lang="en-US" sz="4000" b="1" i="1" dirty="0">
              <a:solidFill>
                <a:srgbClr val="C00000"/>
              </a:solidFill>
            </a:endParaRPr>
          </a:p>
        </p:txBody>
      </p:sp>
    </p:spTree>
    <p:extLst>
      <p:ext uri="{BB962C8B-B14F-4D97-AF65-F5344CB8AC3E}">
        <p14:creationId xmlns:p14="http://schemas.microsoft.com/office/powerpoint/2010/main" val="36499623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374699" y="521493"/>
            <a:ext cx="11655719" cy="5815013"/>
          </a:xfrm>
        </p:spPr>
        <p:txBody>
          <a:bodyPr>
            <a:normAutofit/>
          </a:bodyPr>
          <a:lstStyle/>
          <a:p>
            <a:pPr algn="just">
              <a:lnSpc>
                <a:spcPct val="100000"/>
              </a:lnSpc>
            </a:pP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According to this view, the great themes are illustrated without reference to specific historical events. Such themes include:   </a:t>
            </a:r>
          </a:p>
          <a:p>
            <a:endParaRPr lang="en-US" sz="4400" b="1" i="1" dirty="0"/>
          </a:p>
        </p:txBody>
      </p:sp>
    </p:spTree>
    <p:extLst>
      <p:ext uri="{BB962C8B-B14F-4D97-AF65-F5344CB8AC3E}">
        <p14:creationId xmlns:p14="http://schemas.microsoft.com/office/powerpoint/2010/main" val="61186730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374699" y="521493"/>
            <a:ext cx="11655719" cy="5815013"/>
          </a:xfrm>
        </p:spPr>
        <p:txBody>
          <a:bodyPr>
            <a:normAutofit/>
          </a:bodyPr>
          <a:lstStyle/>
          <a:p>
            <a:pPr algn="just">
              <a:lnSpc>
                <a:spcPct val="100000"/>
              </a:lnSpc>
            </a:pP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According to this view, the great themes are illustrated without reference to specific historical events. Such themes include:   </a:t>
            </a:r>
          </a:p>
          <a:p>
            <a:pPr marL="571500" indent="-571500" algn="just">
              <a:lnSpc>
                <a:spcPct val="100000"/>
              </a:lnSpc>
              <a:buFont typeface="Arial" panose="020B0604020202020204" pitchFamily="34" charset="0"/>
              <a:buChar char="•"/>
            </a:pP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God’s sovereignty over nations, </a:t>
            </a:r>
          </a:p>
          <a:p>
            <a:endParaRPr lang="en-US" sz="4400" b="1" i="1" dirty="0"/>
          </a:p>
        </p:txBody>
      </p:sp>
    </p:spTree>
    <p:extLst>
      <p:ext uri="{BB962C8B-B14F-4D97-AF65-F5344CB8AC3E}">
        <p14:creationId xmlns:p14="http://schemas.microsoft.com/office/powerpoint/2010/main" val="62848152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374699" y="521493"/>
            <a:ext cx="11655719" cy="5815013"/>
          </a:xfrm>
        </p:spPr>
        <p:txBody>
          <a:bodyPr>
            <a:normAutofit/>
          </a:bodyPr>
          <a:lstStyle/>
          <a:p>
            <a:pPr algn="just">
              <a:lnSpc>
                <a:spcPct val="100000"/>
              </a:lnSpc>
            </a:pP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According to this view, the great themes are illustrated without reference to specific historical events. Such themes include:   </a:t>
            </a:r>
          </a:p>
          <a:p>
            <a:pPr marL="571500" indent="-571500" algn="just">
              <a:lnSpc>
                <a:spcPct val="100000"/>
              </a:lnSpc>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God’s sovereignty over nations, </a:t>
            </a:r>
          </a:p>
          <a:p>
            <a:pPr marL="571500" indent="-571500" algn="just">
              <a:lnSpc>
                <a:spcPct val="100000"/>
              </a:lnSpc>
              <a:buFont typeface="Arial" panose="020B0604020202020204" pitchFamily="34" charset="0"/>
              <a:buChar char="•"/>
            </a:pP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C</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osmic spiritual warfare</a:t>
            </a: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a:t>
            </a:r>
          </a:p>
          <a:p>
            <a:endParaRPr lang="en-US" sz="4400" b="1" i="1" dirty="0"/>
          </a:p>
        </p:txBody>
      </p:sp>
    </p:spTree>
    <p:extLst>
      <p:ext uri="{BB962C8B-B14F-4D97-AF65-F5344CB8AC3E}">
        <p14:creationId xmlns:p14="http://schemas.microsoft.com/office/powerpoint/2010/main" val="168975532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374699" y="521493"/>
            <a:ext cx="11655719" cy="5815013"/>
          </a:xfrm>
        </p:spPr>
        <p:txBody>
          <a:bodyPr>
            <a:normAutofit/>
          </a:bodyPr>
          <a:lstStyle/>
          <a:p>
            <a:pPr algn="just">
              <a:lnSpc>
                <a:spcPct val="100000"/>
              </a:lnSpc>
            </a:pP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According to this view, the great themes are illustrated without reference to specific historical events. Such themes include:   </a:t>
            </a:r>
          </a:p>
          <a:p>
            <a:pPr marL="571500" indent="-571500" algn="just">
              <a:lnSpc>
                <a:spcPct val="100000"/>
              </a:lnSpc>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God’s sovereignty over nations, </a:t>
            </a:r>
          </a:p>
          <a:p>
            <a:pPr marL="571500" indent="-571500" algn="just">
              <a:lnSpc>
                <a:spcPct val="100000"/>
              </a:lnSpc>
              <a:buFont typeface="Arial" panose="020B0604020202020204" pitchFamily="34" charset="0"/>
              <a:buChar char="•"/>
            </a:pPr>
            <a:r>
              <a:rPr lang="en-US" sz="4000" dirty="0">
                <a:latin typeface="Cambria" panose="02040503050406030204" pitchFamily="18" charset="0"/>
                <a:ea typeface="Times New Roman" panose="02020603050405020304" pitchFamily="18" charset="0"/>
                <a:cs typeface="Times New Roman" panose="02020603050405020304" pitchFamily="18" charset="0"/>
              </a:rPr>
              <a:t>C</a:t>
            </a: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osmic spiritual warfare</a:t>
            </a:r>
            <a:r>
              <a:rPr lang="en-US" sz="4000" dirty="0">
                <a:latin typeface="Cambria" panose="02040503050406030204" pitchFamily="18" charset="0"/>
                <a:ea typeface="Times New Roman" panose="02020603050405020304" pitchFamily="18" charset="0"/>
                <a:cs typeface="Times New Roman" panose="02020603050405020304" pitchFamily="18" charset="0"/>
              </a:rPr>
              <a:t>,</a:t>
            </a:r>
          </a:p>
          <a:p>
            <a:pPr marL="571500" indent="-571500" algn="just">
              <a:lnSpc>
                <a:spcPct val="100000"/>
              </a:lnSpc>
              <a:buFont typeface="Arial" panose="020B0604020202020204" pitchFamily="34" charset="0"/>
              <a:buChar char="•"/>
            </a:pP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The triumph of good over evil</a:t>
            </a: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 &amp;</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Christ over Satan,</a:t>
            </a:r>
          </a:p>
          <a:p>
            <a:endParaRPr lang="en-US" sz="4400" b="1" i="1" dirty="0"/>
          </a:p>
        </p:txBody>
      </p:sp>
    </p:spTree>
    <p:extLst>
      <p:ext uri="{BB962C8B-B14F-4D97-AF65-F5344CB8AC3E}">
        <p14:creationId xmlns:p14="http://schemas.microsoft.com/office/powerpoint/2010/main" val="252766813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374699" y="521493"/>
            <a:ext cx="11655719" cy="5815013"/>
          </a:xfrm>
        </p:spPr>
        <p:txBody>
          <a:bodyPr>
            <a:normAutofit/>
          </a:bodyPr>
          <a:lstStyle/>
          <a:p>
            <a:pPr algn="just">
              <a:lnSpc>
                <a:spcPct val="100000"/>
              </a:lnSpc>
            </a:pP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According to this view, the great themes are illustrated without reference to specific historical events. Such themes include:   </a:t>
            </a:r>
          </a:p>
          <a:p>
            <a:pPr marL="571500" indent="-571500" algn="just">
              <a:lnSpc>
                <a:spcPct val="100000"/>
              </a:lnSpc>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God’s sovereignty over nations, </a:t>
            </a:r>
          </a:p>
          <a:p>
            <a:pPr marL="571500" indent="-571500" algn="just">
              <a:lnSpc>
                <a:spcPct val="100000"/>
              </a:lnSpc>
              <a:buFont typeface="Arial" panose="020B0604020202020204" pitchFamily="34" charset="0"/>
              <a:buChar char="•"/>
            </a:pPr>
            <a:r>
              <a:rPr lang="en-US" sz="4000" dirty="0">
                <a:latin typeface="Cambria" panose="02040503050406030204" pitchFamily="18" charset="0"/>
                <a:ea typeface="Times New Roman" panose="02020603050405020304" pitchFamily="18" charset="0"/>
                <a:cs typeface="Times New Roman" panose="02020603050405020304" pitchFamily="18" charset="0"/>
              </a:rPr>
              <a:t>C</a:t>
            </a: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osmic spiritual warfare</a:t>
            </a:r>
            <a:r>
              <a:rPr lang="en-US" sz="4000" dirty="0">
                <a:latin typeface="Cambria" panose="02040503050406030204" pitchFamily="18" charset="0"/>
                <a:ea typeface="Times New Roman" panose="02020603050405020304" pitchFamily="18" charset="0"/>
                <a:cs typeface="Times New Roman" panose="02020603050405020304" pitchFamily="18" charset="0"/>
              </a:rPr>
              <a:t>,</a:t>
            </a:r>
          </a:p>
          <a:p>
            <a:pPr marL="571500" indent="-571500" algn="just">
              <a:lnSpc>
                <a:spcPct val="100000"/>
              </a:lnSpc>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The triumph of good over evil</a:t>
            </a:r>
            <a:r>
              <a:rPr lang="en-US" sz="4000" dirty="0">
                <a:latin typeface="Cambria" panose="02040503050406030204" pitchFamily="18" charset="0"/>
                <a:ea typeface="Times New Roman" panose="02020603050405020304" pitchFamily="18" charset="0"/>
                <a:cs typeface="Times New Roman" panose="02020603050405020304" pitchFamily="18" charset="0"/>
              </a:rPr>
              <a:t> &amp;</a:t>
            </a: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 Christ over Satan,</a:t>
            </a:r>
          </a:p>
          <a:p>
            <a:pPr marL="571500" indent="-571500" algn="just">
              <a:lnSpc>
                <a:spcPct val="100000"/>
              </a:lnSpc>
              <a:buFont typeface="Arial" panose="020B0604020202020204" pitchFamily="34" charset="0"/>
              <a:buChar char="•"/>
            </a:pP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T</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he most-mortem vindication of the martyrs. </a:t>
            </a:r>
          </a:p>
          <a:p>
            <a:endParaRPr lang="en-US" sz="4400" b="1" i="1" dirty="0"/>
          </a:p>
        </p:txBody>
      </p:sp>
    </p:spTree>
    <p:extLst>
      <p:ext uri="{BB962C8B-B14F-4D97-AF65-F5344CB8AC3E}">
        <p14:creationId xmlns:p14="http://schemas.microsoft.com/office/powerpoint/2010/main" val="283275262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382772" y="371061"/>
            <a:ext cx="11376837" cy="6361043"/>
          </a:xfrm>
        </p:spPr>
        <p:txBody>
          <a:bodyPr>
            <a:normAutofit/>
          </a:bodyPr>
          <a:lstStyle/>
          <a:p>
            <a:pPr algn="just">
              <a:lnSpc>
                <a:spcPct val="100000"/>
              </a:lnSpc>
            </a:pPr>
            <a:r>
              <a:rPr lang="en-US" sz="4100" dirty="0">
                <a:effectLst/>
                <a:latin typeface="Cambria" panose="02040503050406030204" pitchFamily="18" charset="0"/>
                <a:ea typeface="Times New Roman" panose="02020603050405020304" pitchFamily="18" charset="0"/>
                <a:cs typeface="Times New Roman" panose="02020603050405020304" pitchFamily="18" charset="0"/>
              </a:rPr>
              <a:t>     </a:t>
            </a:r>
          </a:p>
          <a:p>
            <a:pPr algn="just">
              <a:lnSpc>
                <a:spcPct val="100000"/>
              </a:lnSpc>
            </a:pPr>
            <a:endParaRPr lang="en-US" sz="4100" dirty="0">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00000"/>
              </a:lnSpc>
            </a:pPr>
            <a:r>
              <a:rPr lang="en-US" sz="4100" dirty="0">
                <a:effectLst/>
                <a:latin typeface="Cambria" panose="02040503050406030204" pitchFamily="18" charset="0"/>
                <a:ea typeface="Times New Roman" panose="02020603050405020304" pitchFamily="18" charset="0"/>
                <a:cs typeface="Times New Roman" panose="02020603050405020304" pitchFamily="18" charset="0"/>
              </a:rPr>
              <a:t>     </a:t>
            </a: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Most </a:t>
            </a:r>
            <a:r>
              <a:rPr lang="en-US" sz="4000" i="1" dirty="0">
                <a:latin typeface="Cambria" panose="02040503050406030204" pitchFamily="18" charset="0"/>
                <a:ea typeface="Times New Roman" panose="02020603050405020304" pitchFamily="18" charset="0"/>
                <a:cs typeface="Times New Roman" panose="02020603050405020304" pitchFamily="18" charset="0"/>
              </a:rPr>
              <a:t>Idealists</a:t>
            </a:r>
            <a:r>
              <a:rPr lang="en-US" sz="4000" dirty="0">
                <a:latin typeface="Cambria" panose="02040503050406030204" pitchFamily="18" charset="0"/>
                <a:ea typeface="Times New Roman" panose="02020603050405020304" pitchFamily="18" charset="0"/>
                <a:cs typeface="Times New Roman" panose="02020603050405020304" pitchFamily="18" charset="0"/>
              </a:rPr>
              <a:t> see the Book of Revelation </a:t>
            </a:r>
          </a:p>
          <a:p>
            <a:pPr algn="just">
              <a:lnSpc>
                <a:spcPct val="100000"/>
              </a:lnSpc>
            </a:pPr>
            <a:r>
              <a:rPr lang="en-US" sz="4000" dirty="0">
                <a:latin typeface="Cambria" panose="02040503050406030204" pitchFamily="18" charset="0"/>
                <a:ea typeface="Times New Roman" panose="02020603050405020304" pitchFamily="18" charset="0"/>
                <a:cs typeface="Times New Roman" panose="02020603050405020304" pitchFamily="18" charset="0"/>
              </a:rPr>
              <a:t>     as being modeled after a Greek play, having</a:t>
            </a:r>
          </a:p>
          <a:p>
            <a:pPr algn="just">
              <a:lnSpc>
                <a:spcPct val="100000"/>
              </a:lnSpc>
            </a:pPr>
            <a:r>
              <a:rPr lang="en-US" sz="4000" dirty="0">
                <a:latin typeface="Cambria" panose="02040503050406030204" pitchFamily="18" charset="0"/>
                <a:ea typeface="Times New Roman" panose="02020603050405020304" pitchFamily="18" charset="0"/>
                <a:cs typeface="Times New Roman" panose="02020603050405020304" pitchFamily="18" charset="0"/>
              </a:rPr>
              <a:t>     seven Acts—each having seven Scenes. </a:t>
            </a:r>
            <a:endParaRPr lang="en-US" sz="4000" b="1" i="1" dirty="0"/>
          </a:p>
        </p:txBody>
      </p:sp>
    </p:spTree>
    <p:extLst>
      <p:ext uri="{BB962C8B-B14F-4D97-AF65-F5344CB8AC3E}">
        <p14:creationId xmlns:p14="http://schemas.microsoft.com/office/powerpoint/2010/main" val="218553421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887894" y="595651"/>
            <a:ext cx="10972799" cy="5997655"/>
          </a:xfrm>
        </p:spPr>
        <p:txBody>
          <a:bodyPr>
            <a:normAutofit/>
          </a:bodyPr>
          <a:lstStyle/>
          <a:p>
            <a:pPr algn="l">
              <a:lnSpc>
                <a:spcPct val="100000"/>
              </a:lnSpc>
            </a:pP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     </a:t>
            </a:r>
            <a:r>
              <a:rPr lang="en-US" sz="4000" dirty="0">
                <a:latin typeface="Cambria" panose="02040503050406030204" pitchFamily="18" charset="0"/>
                <a:ea typeface="Times New Roman" panose="02020603050405020304" pitchFamily="18" charset="0"/>
                <a:cs typeface="Times New Roman" panose="02020603050405020304" pitchFamily="18" charset="0"/>
              </a:rPr>
              <a:t>Each Act (e.g. the 7 Seals, the 7 Trumpets, the</a:t>
            </a:r>
          </a:p>
          <a:p>
            <a:pPr algn="l">
              <a:lnSpc>
                <a:spcPct val="100000"/>
              </a:lnSpc>
            </a:pPr>
            <a:r>
              <a:rPr lang="en-US" sz="4000" dirty="0">
                <a:latin typeface="Cambria" panose="02040503050406030204" pitchFamily="18" charset="0"/>
                <a:ea typeface="Times New Roman" panose="02020603050405020304" pitchFamily="18" charset="0"/>
                <a:cs typeface="Times New Roman" panose="02020603050405020304" pitchFamily="18" charset="0"/>
              </a:rPr>
              <a:t>     7 Bowls of wrath) parallels the others in</a:t>
            </a:r>
          </a:p>
          <a:p>
            <a:pPr algn="l">
              <a:lnSpc>
                <a:spcPct val="100000"/>
              </a:lnSpc>
            </a:pPr>
            <a:r>
              <a:rPr lang="en-US" sz="4000" dirty="0">
                <a:latin typeface="Cambria" panose="02040503050406030204" pitchFamily="18" charset="0"/>
                <a:ea typeface="Times New Roman" panose="02020603050405020304" pitchFamily="18" charset="0"/>
                <a:cs typeface="Times New Roman" panose="02020603050405020304" pitchFamily="18" charset="0"/>
              </a:rPr>
              <a:t>     covering the same timeframe, applying to the</a:t>
            </a:r>
          </a:p>
          <a:p>
            <a:pPr algn="l">
              <a:lnSpc>
                <a:spcPct val="100000"/>
              </a:lnSpc>
            </a:pPr>
            <a:r>
              <a:rPr lang="en-US" sz="4000" dirty="0">
                <a:latin typeface="Cambria" panose="02040503050406030204" pitchFamily="18" charset="0"/>
                <a:ea typeface="Times New Roman" panose="02020603050405020304" pitchFamily="18" charset="0"/>
                <a:cs typeface="Times New Roman" panose="02020603050405020304" pitchFamily="18" charset="0"/>
              </a:rPr>
              <a:t>     entirety of Church History, presenting</a:t>
            </a:r>
          </a:p>
          <a:p>
            <a:pPr algn="l">
              <a:lnSpc>
                <a:spcPct val="100000"/>
              </a:lnSpc>
            </a:pPr>
            <a:r>
              <a:rPr lang="en-US" sz="4000" dirty="0">
                <a:latin typeface="Cambria" panose="02040503050406030204" pitchFamily="18" charset="0"/>
                <a:ea typeface="Times New Roman" panose="02020603050405020304" pitchFamily="18" charset="0"/>
                <a:cs typeface="Times New Roman" panose="02020603050405020304" pitchFamily="18" charset="0"/>
              </a:rPr>
              <a:t>     different angles and different images (much</a:t>
            </a:r>
          </a:p>
          <a:p>
            <a:pPr algn="l">
              <a:lnSpc>
                <a:spcPct val="100000"/>
              </a:lnSpc>
            </a:pPr>
            <a:r>
              <a:rPr lang="en-US" sz="4000" dirty="0">
                <a:latin typeface="Cambria" panose="02040503050406030204" pitchFamily="18" charset="0"/>
                <a:ea typeface="Times New Roman" panose="02020603050405020304" pitchFamily="18" charset="0"/>
                <a:cs typeface="Times New Roman" panose="02020603050405020304" pitchFamily="18" charset="0"/>
              </a:rPr>
              <a:t>     as Daniel Chapters 2 and 7 do). </a:t>
            </a:r>
          </a:p>
          <a:p>
            <a:pPr algn="l">
              <a:lnSpc>
                <a:spcPct val="100000"/>
              </a:lnSpc>
            </a:pPr>
            <a:r>
              <a:rPr lang="en-US" sz="4000" dirty="0">
                <a:latin typeface="Cambria" panose="02040503050406030204" pitchFamily="18" charset="0"/>
                <a:ea typeface="Times New Roman" panose="02020603050405020304" pitchFamily="18" charset="0"/>
                <a:cs typeface="Times New Roman" panose="02020603050405020304" pitchFamily="18" charset="0"/>
              </a:rPr>
              <a:t>     </a:t>
            </a:r>
            <a:endParaRPr lang="en-US" sz="4000" dirty="0">
              <a:effectLst/>
              <a:latin typeface="Cambria" panose="020405030504060302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188654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887894" y="595651"/>
            <a:ext cx="10972799" cy="5997655"/>
          </a:xfrm>
        </p:spPr>
        <p:txBody>
          <a:bodyPr>
            <a:normAutofit/>
          </a:bodyPr>
          <a:lstStyle/>
          <a:p>
            <a:pPr>
              <a:lnSpc>
                <a:spcPct val="100000"/>
              </a:lnSpc>
            </a:pPr>
            <a:endParaRPr lang="en-US" sz="4000" dirty="0">
              <a:latin typeface="Cambria" panose="02040503050406030204" pitchFamily="18" charset="0"/>
              <a:ea typeface="Times New Roman" panose="02020603050405020304" pitchFamily="18" charset="0"/>
              <a:cs typeface="Times New Roman" panose="02020603050405020304" pitchFamily="18" charset="0"/>
            </a:endParaRPr>
          </a:p>
          <a:p>
            <a:pPr>
              <a:lnSpc>
                <a:spcPct val="100000"/>
              </a:lnSpc>
            </a:pPr>
            <a:endParaRPr lang="en-US" sz="4000" dirty="0">
              <a:latin typeface="Cambria" panose="02040503050406030204" pitchFamily="18" charset="0"/>
              <a:ea typeface="Times New Roman" panose="02020603050405020304" pitchFamily="18" charset="0"/>
              <a:cs typeface="Times New Roman" panose="02020603050405020304" pitchFamily="18" charset="0"/>
            </a:endParaRPr>
          </a:p>
          <a:p>
            <a:pPr>
              <a:lnSpc>
                <a:spcPct val="100000"/>
              </a:lnSpc>
            </a:pPr>
            <a:r>
              <a:rPr lang="en-US" sz="4000" dirty="0">
                <a:latin typeface="Cambria" panose="02040503050406030204" pitchFamily="18" charset="0"/>
                <a:ea typeface="Times New Roman" panose="02020603050405020304" pitchFamily="18" charset="0"/>
                <a:cs typeface="Times New Roman" panose="02020603050405020304" pitchFamily="18" charset="0"/>
              </a:rPr>
              <a:t>Each Act also has some reference to the  </a:t>
            </a:r>
          </a:p>
          <a:p>
            <a:pPr algn="l">
              <a:lnSpc>
                <a:spcPct val="100000"/>
              </a:lnSpc>
            </a:pPr>
            <a:r>
              <a:rPr lang="en-US" sz="4000" dirty="0">
                <a:latin typeface="Cambria" panose="02040503050406030204" pitchFamily="18" charset="0"/>
                <a:ea typeface="Times New Roman" panose="02020603050405020304" pitchFamily="18" charset="0"/>
                <a:cs typeface="Times New Roman" panose="02020603050405020304" pitchFamily="18" charset="0"/>
              </a:rPr>
              <a:t>           Second Coming of Christ the end of time.</a:t>
            </a:r>
            <a:endParaRPr lang="en-US" sz="4000" dirty="0">
              <a:effectLst/>
              <a:latin typeface="Cambria" panose="020405030504060302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2970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dirty="0"/>
          </a:p>
          <a:p>
            <a:pPr marL="400050" marR="0" indent="-342900" algn="just">
              <a:lnSpc>
                <a:spcPct val="115000"/>
              </a:lnSpc>
              <a:spcBef>
                <a:spcPts val="0"/>
              </a:spcBef>
              <a:spcAft>
                <a:spcPts val="0"/>
              </a:spcAft>
              <a:buAutoNum type="alphaUcPeriod"/>
            </a:pPr>
            <a:r>
              <a:rPr lang="en-US" sz="4000" b="1" dirty="0">
                <a:solidFill>
                  <a:srgbClr val="C00000"/>
                </a:solidFill>
                <a:effectLst/>
                <a:latin typeface="Cambria" panose="02040503050406030204" pitchFamily="18" charset="0"/>
                <a:ea typeface="Times New Roman" panose="02020603050405020304" pitchFamily="18" charset="0"/>
              </a:rPr>
              <a:t>  As a Prophecy…</a:t>
            </a:r>
            <a:endParaRPr lang="en-US" sz="1200" b="1" dirty="0">
              <a:solidFill>
                <a:srgbClr val="C00000"/>
              </a:solidFill>
              <a:effectLst/>
              <a:latin typeface="Cambria" panose="02040503050406030204" pitchFamily="18" charset="0"/>
              <a:ea typeface="Times New Roman" panose="02020603050405020304" pitchFamily="18" charset="0"/>
            </a:endParaRPr>
          </a:p>
          <a:p>
            <a:pPr marL="57150" marR="0" algn="just">
              <a:lnSpc>
                <a:spcPct val="115000"/>
              </a:lnSpc>
              <a:spcBef>
                <a:spcPts val="0"/>
              </a:spcBef>
              <a:spcAft>
                <a:spcPts val="0"/>
              </a:spcAft>
            </a:pP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4030263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algn="l"/>
            <a:r>
              <a:rPr lang="en-US" sz="4000" b="1" dirty="0">
                <a:solidFill>
                  <a:srgbClr val="C00000"/>
                </a:solidFill>
                <a:latin typeface="Cambria" panose="02040503050406030204" pitchFamily="18" charset="0"/>
                <a:ea typeface="Times New Roman" panose="02020603050405020304" pitchFamily="18" charset="0"/>
              </a:rPr>
              <a:t>A</a:t>
            </a:r>
            <a:r>
              <a:rPr lang="en-US" sz="4000" b="1" dirty="0">
                <a:solidFill>
                  <a:srgbClr val="C00000"/>
                </a:solidFill>
                <a:effectLst/>
                <a:latin typeface="Cambria" panose="02040503050406030204" pitchFamily="18" charset="0"/>
                <a:ea typeface="Times New Roman" panose="02020603050405020304" pitchFamily="18" charset="0"/>
              </a:rPr>
              <a:t>dvantages of the Idealist Approach</a:t>
            </a:r>
          </a:p>
          <a:p>
            <a:pPr algn="l"/>
            <a:endParaRPr lang="en-US" sz="4000" dirty="0">
              <a:latin typeface="Cambria" panose="02040503050406030204" pitchFamily="18" charset="0"/>
              <a:ea typeface="Times New Roman" panose="02020603050405020304" pitchFamily="18" charset="0"/>
            </a:endParaRPr>
          </a:p>
          <a:p>
            <a:pPr algn="l"/>
            <a:r>
              <a:rPr lang="en-US" sz="4000" dirty="0">
                <a:effectLst/>
                <a:latin typeface="Cambria" panose="02040503050406030204" pitchFamily="18" charset="0"/>
                <a:ea typeface="Times New Roman" panose="02020603050405020304" pitchFamily="18" charset="0"/>
              </a:rPr>
              <a:t> </a:t>
            </a:r>
            <a:r>
              <a:rPr lang="en-US" sz="4000" dirty="0">
                <a:latin typeface="Cambria" panose="02040503050406030204" pitchFamily="18" charset="0"/>
                <a:ea typeface="Times New Roman" panose="02020603050405020304" pitchFamily="18" charset="0"/>
              </a:rPr>
              <a:t> </a:t>
            </a:r>
            <a:endParaRPr lang="en-US" sz="4400" b="1" i="1" dirty="0"/>
          </a:p>
        </p:txBody>
      </p:sp>
    </p:spTree>
    <p:extLst>
      <p:ext uri="{BB962C8B-B14F-4D97-AF65-F5344CB8AC3E}">
        <p14:creationId xmlns:p14="http://schemas.microsoft.com/office/powerpoint/2010/main" val="211958291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algn="l"/>
            <a:r>
              <a:rPr lang="en-US" sz="4000" b="1" dirty="0">
                <a:latin typeface="Cambria" panose="02040503050406030204" pitchFamily="18" charset="0"/>
                <a:ea typeface="Times New Roman" panose="02020603050405020304" pitchFamily="18" charset="0"/>
              </a:rPr>
              <a:t>A</a:t>
            </a:r>
            <a:r>
              <a:rPr lang="en-US" sz="4000" b="1" dirty="0">
                <a:effectLst/>
                <a:latin typeface="Cambria" panose="02040503050406030204" pitchFamily="18" charset="0"/>
                <a:ea typeface="Times New Roman" panose="02020603050405020304" pitchFamily="18" charset="0"/>
              </a:rPr>
              <a:t>dvantages of the Idealist Approach</a:t>
            </a:r>
          </a:p>
          <a:p>
            <a:pPr algn="l"/>
            <a:endParaRPr lang="en-US" dirty="0">
              <a:latin typeface="Cambria" panose="02040503050406030204" pitchFamily="18" charset="0"/>
              <a:ea typeface="Times New Roman" panose="02020603050405020304" pitchFamily="18" charset="0"/>
            </a:endParaRPr>
          </a:p>
          <a:p>
            <a:pPr algn="l">
              <a:lnSpc>
                <a:spcPct val="100000"/>
              </a:lnSpc>
            </a:pPr>
            <a:r>
              <a:rPr lang="en-US" sz="4000" dirty="0">
                <a:effectLst/>
                <a:latin typeface="Cambria" panose="02040503050406030204" pitchFamily="18" charset="0"/>
                <a:ea typeface="Times New Roman" panose="02020603050405020304" pitchFamily="18" charset="0"/>
              </a:rPr>
              <a:t> </a:t>
            </a:r>
            <a:r>
              <a:rPr lang="en-US" sz="4000" dirty="0">
                <a:latin typeface="Cambria" panose="02040503050406030204" pitchFamily="18" charset="0"/>
                <a:ea typeface="Times New Roman" panose="02020603050405020304" pitchFamily="18" charset="0"/>
              </a:rPr>
              <a:t>  </a:t>
            </a:r>
            <a:r>
              <a:rPr lang="en-US" sz="4000" dirty="0">
                <a:solidFill>
                  <a:srgbClr val="C00000"/>
                </a:solidFill>
                <a:latin typeface="Cambria" panose="02040503050406030204" pitchFamily="18" charset="0"/>
                <a:ea typeface="Times New Roman" panose="02020603050405020304" pitchFamily="18" charset="0"/>
              </a:rPr>
              <a:t>It eliminates the </a:t>
            </a:r>
            <a:r>
              <a:rPr lang="en-US" sz="4000" dirty="0">
                <a:solidFill>
                  <a:srgbClr val="C00000"/>
                </a:solidFill>
                <a:effectLst/>
                <a:latin typeface="Cambria" panose="02040503050406030204" pitchFamily="18" charset="0"/>
                <a:ea typeface="Times New Roman" panose="02020603050405020304" pitchFamily="18" charset="0"/>
              </a:rPr>
              <a:t>difficulty of harmonizing</a:t>
            </a:r>
          </a:p>
          <a:p>
            <a:pPr algn="l">
              <a:lnSpc>
                <a:spcPct val="100000"/>
              </a:lnSpc>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specific passages with specific fulfillments</a:t>
            </a:r>
          </a:p>
          <a:p>
            <a:pPr algn="l">
              <a:lnSpc>
                <a:spcPct val="100000"/>
              </a:lnSpc>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which has </a:t>
            </a:r>
            <a:r>
              <a:rPr lang="en-US" sz="4000" dirty="0">
                <a:solidFill>
                  <a:srgbClr val="C00000"/>
                </a:solidFill>
                <a:latin typeface="Cambria" panose="02040503050406030204" pitchFamily="18" charset="0"/>
                <a:ea typeface="Times New Roman" panose="02020603050405020304" pitchFamily="18" charset="0"/>
              </a:rPr>
              <a:t>bedevil</a:t>
            </a:r>
            <a:r>
              <a:rPr lang="en-US" sz="4000" dirty="0">
                <a:solidFill>
                  <a:srgbClr val="C00000"/>
                </a:solidFill>
                <a:effectLst/>
                <a:latin typeface="Cambria" panose="02040503050406030204" pitchFamily="18" charset="0"/>
                <a:ea typeface="Times New Roman" panose="02020603050405020304" pitchFamily="18" charset="0"/>
              </a:rPr>
              <a:t>ed the other views at certain</a:t>
            </a:r>
          </a:p>
          <a:p>
            <a:pPr algn="l">
              <a:lnSpc>
                <a:spcPct val="100000"/>
              </a:lnSpc>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points. It is theological or philosophical, rather</a:t>
            </a:r>
          </a:p>
          <a:p>
            <a:pPr algn="l">
              <a:lnSpc>
                <a:spcPct val="100000"/>
              </a:lnSpc>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than prophetic or historical.</a:t>
            </a:r>
            <a:endParaRPr lang="en-US" sz="4000" dirty="0">
              <a:solidFill>
                <a:srgbClr val="C00000"/>
              </a:solidFill>
              <a:effectLst/>
              <a:latin typeface="Times New Roman" panose="02020603050405020304" pitchFamily="18" charset="0"/>
              <a:ea typeface="Times New Roman" panose="02020603050405020304" pitchFamily="18" charset="0"/>
            </a:endParaRPr>
          </a:p>
          <a:p>
            <a:endParaRPr lang="en-US" sz="4400" b="1" i="1" dirty="0"/>
          </a:p>
        </p:txBody>
      </p:sp>
    </p:spTree>
    <p:extLst>
      <p:ext uri="{BB962C8B-B14F-4D97-AF65-F5344CB8AC3E}">
        <p14:creationId xmlns:p14="http://schemas.microsoft.com/office/powerpoint/2010/main" val="191630763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algn="l"/>
            <a:r>
              <a:rPr lang="en-US" sz="4000" b="1" dirty="0">
                <a:solidFill>
                  <a:srgbClr val="C00000"/>
                </a:solidFill>
                <a:effectLst/>
                <a:latin typeface="Cambria" panose="02040503050406030204" pitchFamily="18" charset="0"/>
                <a:ea typeface="Times New Roman" panose="02020603050405020304" pitchFamily="18" charset="0"/>
              </a:rPr>
              <a:t>Disadvantages of the Idealist Approach</a:t>
            </a:r>
          </a:p>
          <a:p>
            <a:pPr algn="l"/>
            <a:r>
              <a:rPr lang="en-US" sz="1400" dirty="0">
                <a:latin typeface="Cambria" panose="02040503050406030204" pitchFamily="18" charset="0"/>
                <a:ea typeface="Times New Roman" panose="02020603050405020304" pitchFamily="18" charset="0"/>
              </a:rPr>
              <a:t>    </a:t>
            </a:r>
            <a:r>
              <a:rPr lang="en-US" sz="1400" dirty="0">
                <a:effectLst/>
                <a:latin typeface="Cambria" panose="02040503050406030204" pitchFamily="18" charset="0"/>
                <a:ea typeface="Times New Roman" panose="02020603050405020304" pitchFamily="18" charset="0"/>
              </a:rPr>
              <a:t> </a:t>
            </a:r>
          </a:p>
          <a:p>
            <a:pPr algn="l"/>
            <a:r>
              <a:rPr lang="en-US" sz="4000" dirty="0">
                <a:effectLst/>
                <a:latin typeface="Cambria" panose="02040503050406030204" pitchFamily="18" charset="0"/>
                <a:ea typeface="Times New Roman" panose="02020603050405020304" pitchFamily="18" charset="0"/>
              </a:rPr>
              <a:t>    </a:t>
            </a:r>
          </a:p>
          <a:p>
            <a:endParaRPr lang="en-US" sz="4400" b="1" i="1" dirty="0"/>
          </a:p>
        </p:txBody>
      </p:sp>
    </p:spTree>
    <p:extLst>
      <p:ext uri="{BB962C8B-B14F-4D97-AF65-F5344CB8AC3E}">
        <p14:creationId xmlns:p14="http://schemas.microsoft.com/office/powerpoint/2010/main" val="149637624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lnSpcReduction="10000"/>
          </a:bodyPr>
          <a:lstStyle/>
          <a:p>
            <a:pPr algn="l"/>
            <a:r>
              <a:rPr lang="en-US" sz="4000" b="1" dirty="0">
                <a:effectLst/>
                <a:latin typeface="Cambria" panose="02040503050406030204" pitchFamily="18" charset="0"/>
                <a:ea typeface="Times New Roman" panose="02020603050405020304" pitchFamily="18" charset="0"/>
              </a:rPr>
              <a:t>Disadvantages of the Idealist Approach</a:t>
            </a:r>
          </a:p>
          <a:p>
            <a:pPr algn="l"/>
            <a:r>
              <a:rPr lang="en-US" sz="1400" dirty="0">
                <a:latin typeface="Cambria" panose="02040503050406030204" pitchFamily="18" charset="0"/>
                <a:ea typeface="Times New Roman" panose="02020603050405020304" pitchFamily="18" charset="0"/>
              </a:rPr>
              <a:t>    </a:t>
            </a:r>
            <a:r>
              <a:rPr lang="en-US" sz="1400" dirty="0">
                <a:effectLst/>
                <a:latin typeface="Cambria" panose="02040503050406030204" pitchFamily="18" charset="0"/>
                <a:ea typeface="Times New Roman" panose="02020603050405020304" pitchFamily="18" charset="0"/>
              </a:rPr>
              <a:t> </a:t>
            </a:r>
          </a:p>
          <a:p>
            <a:pPr algn="l">
              <a:lnSpc>
                <a:spcPct val="100000"/>
              </a:lnSpc>
            </a:pPr>
            <a:r>
              <a:rPr lang="en-US" sz="4000" dirty="0">
                <a:effectLst/>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The Book of Revelation itself claims to be</a:t>
            </a:r>
          </a:p>
          <a:p>
            <a:pPr algn="l">
              <a:lnSpc>
                <a:spcPct val="100000"/>
              </a:lnSpc>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predicting events that must shortly come to</a:t>
            </a:r>
          </a:p>
          <a:p>
            <a:pPr algn="l">
              <a:lnSpc>
                <a:spcPct val="100000"/>
              </a:lnSpc>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pass (1:1)—</a:t>
            </a:r>
            <a:r>
              <a:rPr lang="en-US" sz="4000" dirty="0">
                <a:solidFill>
                  <a:srgbClr val="C00000"/>
                </a:solidFill>
                <a:latin typeface="Cambria" panose="02040503050406030204" pitchFamily="18" charset="0"/>
                <a:ea typeface="Times New Roman" panose="02020603050405020304" pitchFamily="18" charset="0"/>
              </a:rPr>
              <a:t>though</a:t>
            </a:r>
            <a:r>
              <a:rPr lang="en-US" sz="4000" dirty="0">
                <a:solidFill>
                  <a:srgbClr val="C00000"/>
                </a:solidFill>
                <a:effectLst/>
                <a:latin typeface="Cambria" panose="02040503050406030204" pitchFamily="18" charset="0"/>
                <a:ea typeface="Times New Roman" panose="02020603050405020304" pitchFamily="18" charset="0"/>
              </a:rPr>
              <a:t> t</a:t>
            </a:r>
            <a:r>
              <a:rPr lang="en-US" sz="4000" dirty="0">
                <a:solidFill>
                  <a:srgbClr val="C00000"/>
                </a:solidFill>
                <a:latin typeface="Cambria" panose="02040503050406030204" pitchFamily="18" charset="0"/>
                <a:ea typeface="Times New Roman" panose="02020603050405020304" pitchFamily="18" charset="0"/>
              </a:rPr>
              <a:t>he themes identified in</a:t>
            </a:r>
          </a:p>
          <a:p>
            <a:pPr algn="l">
              <a:lnSpc>
                <a:spcPct val="100000"/>
              </a:lnSpc>
            </a:pPr>
            <a:r>
              <a:rPr lang="en-US" sz="4000" dirty="0">
                <a:solidFill>
                  <a:srgbClr val="C00000"/>
                </a:solidFill>
                <a:latin typeface="Cambria" panose="02040503050406030204" pitchFamily="18" charset="0"/>
                <a:ea typeface="Times New Roman" panose="02020603050405020304" pitchFamily="18" charset="0"/>
              </a:rPr>
              <a:t>     the </a:t>
            </a:r>
            <a:r>
              <a:rPr lang="en-US" sz="4000" i="1" dirty="0">
                <a:solidFill>
                  <a:srgbClr val="C00000"/>
                </a:solidFill>
                <a:latin typeface="Cambria" panose="02040503050406030204" pitchFamily="18" charset="0"/>
                <a:ea typeface="Times New Roman" panose="02020603050405020304" pitchFamily="18" charset="0"/>
              </a:rPr>
              <a:t>Idealist Approach </a:t>
            </a:r>
            <a:r>
              <a:rPr lang="en-US" sz="4000" dirty="0">
                <a:solidFill>
                  <a:srgbClr val="C00000"/>
                </a:solidFill>
                <a:latin typeface="Cambria" panose="02040503050406030204" pitchFamily="18" charset="0"/>
                <a:ea typeface="Times New Roman" panose="02020603050405020304" pitchFamily="18" charset="0"/>
              </a:rPr>
              <a:t>can be wedded with any</a:t>
            </a:r>
          </a:p>
          <a:p>
            <a:pPr algn="l">
              <a:lnSpc>
                <a:spcPct val="100000"/>
              </a:lnSpc>
            </a:pPr>
            <a:r>
              <a:rPr lang="en-US" sz="4000" dirty="0">
                <a:solidFill>
                  <a:srgbClr val="C00000"/>
                </a:solidFill>
                <a:latin typeface="Cambria" panose="02040503050406030204" pitchFamily="18" charset="0"/>
                <a:ea typeface="Times New Roman" panose="02020603050405020304" pitchFamily="18" charset="0"/>
              </a:rPr>
              <a:t>     of the other approaches, since historical</a:t>
            </a:r>
          </a:p>
          <a:p>
            <a:pPr algn="l">
              <a:lnSpc>
                <a:spcPct val="100000"/>
              </a:lnSpc>
            </a:pPr>
            <a:r>
              <a:rPr lang="en-US" sz="4000" dirty="0">
                <a:solidFill>
                  <a:srgbClr val="C00000"/>
                </a:solidFill>
                <a:latin typeface="Cambria" panose="02040503050406030204" pitchFamily="18" charset="0"/>
                <a:ea typeface="Times New Roman" panose="02020603050405020304" pitchFamily="18" charset="0"/>
              </a:rPr>
              <a:t>     fulfillment in history or the future may still</a:t>
            </a:r>
          </a:p>
          <a:p>
            <a:pPr algn="l">
              <a:lnSpc>
                <a:spcPct val="100000"/>
              </a:lnSpc>
            </a:pPr>
            <a:r>
              <a:rPr lang="en-US" sz="4000" dirty="0">
                <a:solidFill>
                  <a:srgbClr val="C00000"/>
                </a:solidFill>
                <a:latin typeface="Cambria" panose="02040503050406030204" pitchFamily="18" charset="0"/>
                <a:ea typeface="Times New Roman" panose="02020603050405020304" pitchFamily="18" charset="0"/>
              </a:rPr>
              <a:t>     exhibit these principles in action.</a:t>
            </a:r>
            <a:endParaRPr lang="en-US" sz="4000" dirty="0">
              <a:solidFill>
                <a:srgbClr val="C00000"/>
              </a:solidFill>
              <a:effectLst/>
              <a:latin typeface="Times New Roman" panose="02020603050405020304" pitchFamily="18" charset="0"/>
              <a:ea typeface="Times New Roman" panose="02020603050405020304" pitchFamily="18" charset="0"/>
            </a:endParaRPr>
          </a:p>
          <a:p>
            <a:pPr algn="l"/>
            <a:endParaRPr lang="en-US" sz="4000" dirty="0">
              <a:effectLst/>
              <a:latin typeface="Cambria" panose="02040503050406030204" pitchFamily="18" charset="0"/>
              <a:ea typeface="Times New Roman" panose="02020603050405020304" pitchFamily="18" charset="0"/>
            </a:endParaRPr>
          </a:p>
          <a:p>
            <a:endParaRPr lang="en-US" sz="4400" b="1" i="1" dirty="0"/>
          </a:p>
        </p:txBody>
      </p:sp>
    </p:spTree>
    <p:extLst>
      <p:ext uri="{BB962C8B-B14F-4D97-AF65-F5344CB8AC3E}">
        <p14:creationId xmlns:p14="http://schemas.microsoft.com/office/powerpoint/2010/main" val="63658760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742950" indent="-742950">
              <a:buAutoNum type="alphaUcPeriod" startAt="2"/>
            </a:pPr>
            <a:endParaRPr lang="en-US" sz="4400" i="1" dirty="0">
              <a:effectLst/>
              <a:latin typeface="Cambria" panose="02040503050406030204" pitchFamily="18" charset="0"/>
              <a:ea typeface="Times New Roman" panose="02020603050405020304" pitchFamily="18" charset="0"/>
              <a:cs typeface="Times New Roman" panose="02020603050405020304" pitchFamily="18" charset="0"/>
            </a:endParaRPr>
          </a:p>
          <a:p>
            <a:r>
              <a:rPr lang="en-US" sz="4000" b="1" i="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D. The Preterist Approach:</a:t>
            </a:r>
          </a:p>
        </p:txBody>
      </p:sp>
    </p:spTree>
    <p:extLst>
      <p:ext uri="{BB962C8B-B14F-4D97-AF65-F5344CB8AC3E}">
        <p14:creationId xmlns:p14="http://schemas.microsoft.com/office/powerpoint/2010/main" val="412632293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sz="4400" i="1" dirty="0">
              <a:latin typeface="Cambria" panose="02040503050406030204" pitchFamily="18" charset="0"/>
              <a:ea typeface="Times New Roman" panose="02020603050405020304" pitchFamily="18" charset="0"/>
              <a:cs typeface="Times New Roman" panose="02020603050405020304" pitchFamily="18" charset="0"/>
            </a:endParaRPr>
          </a:p>
          <a:p>
            <a:r>
              <a:rPr lang="en-US" sz="4000" b="1" i="1" dirty="0">
                <a:effectLst/>
                <a:latin typeface="Cambria" panose="02040503050406030204" pitchFamily="18" charset="0"/>
                <a:ea typeface="Times New Roman" panose="02020603050405020304" pitchFamily="18" charset="0"/>
                <a:cs typeface="Times New Roman" panose="02020603050405020304" pitchFamily="18" charset="0"/>
              </a:rPr>
              <a:t>D. The Preterist Approach:</a:t>
            </a:r>
          </a:p>
          <a:p>
            <a:r>
              <a:rPr lang="en-US" dirty="0">
                <a:effectLst/>
                <a:latin typeface="Cambria" panose="02040503050406030204" pitchFamily="18" charset="0"/>
                <a:ea typeface="Times New Roman" panose="02020603050405020304" pitchFamily="18" charset="0"/>
                <a:cs typeface="Times New Roman" panose="02020603050405020304" pitchFamily="18" charset="0"/>
              </a:rPr>
              <a:t>    </a:t>
            </a:r>
          </a:p>
          <a:p>
            <a:pPr>
              <a:lnSpc>
                <a:spcPct val="100000"/>
              </a:lnSpc>
            </a:pP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Revelation was fulfilled shortly after it was written—in the fall of Jerusalem to the Romans, in A.D. 70, and, possibly, </a:t>
            </a: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in the fall </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of Rome as well.</a:t>
            </a:r>
            <a:r>
              <a:rPr lang="en-US" sz="4000" dirty="0">
                <a:solidFill>
                  <a:srgbClr val="C00000"/>
                </a:solidFill>
                <a:effectLst/>
                <a:latin typeface="Cambria" panose="02040503050406030204" pitchFamily="18" charset="0"/>
              </a:rPr>
              <a:t> It is now history.</a:t>
            </a:r>
            <a:endPar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endParaRPr>
          </a:p>
          <a:p>
            <a:r>
              <a:rPr lang="en-US" sz="4400" dirty="0">
                <a:effectLst/>
                <a:latin typeface="Cambria" panose="02040503050406030204" pitchFamily="18" charset="0"/>
              </a:rPr>
              <a:t> </a:t>
            </a:r>
            <a:endParaRPr lang="en-US" sz="4400" b="1" i="1" dirty="0">
              <a:latin typeface="Cambria" panose="02040503050406030204" pitchFamily="18" charset="0"/>
            </a:endParaRPr>
          </a:p>
        </p:txBody>
      </p:sp>
    </p:spTree>
    <p:extLst>
      <p:ext uri="{BB962C8B-B14F-4D97-AF65-F5344CB8AC3E}">
        <p14:creationId xmlns:p14="http://schemas.microsoft.com/office/powerpoint/2010/main" val="72666461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sz="1400" i="1" dirty="0">
              <a:latin typeface="Cambria" panose="02040503050406030204" pitchFamily="18" charset="0"/>
              <a:ea typeface="Times New Roman" panose="02020603050405020304" pitchFamily="18" charset="0"/>
              <a:cs typeface="Times New Roman" panose="02020603050405020304" pitchFamily="18" charset="0"/>
            </a:endParaRPr>
          </a:p>
          <a:p>
            <a:pPr>
              <a:lnSpc>
                <a:spcPct val="100000"/>
              </a:lnSpc>
            </a:pPr>
            <a:r>
              <a:rPr lang="en-US" sz="4000" dirty="0">
                <a:solidFill>
                  <a:srgbClr val="C00000"/>
                </a:solidFill>
                <a:effectLst/>
                <a:latin typeface="Cambria" panose="02040503050406030204" pitchFamily="18" charset="0"/>
                <a:ea typeface="Times New Roman" panose="02020603050405020304" pitchFamily="18" charset="0"/>
              </a:rPr>
              <a:t>One school sees the entire prophecy as being fulfilled in the Jewish War (A.D. 66-70), culminating with the fall of Jerusalem.</a:t>
            </a:r>
          </a:p>
          <a:p>
            <a:pPr>
              <a:lnSpc>
                <a:spcPct val="100000"/>
              </a:lnSpc>
            </a:pPr>
            <a:endParaRPr lang="en-US" sz="1400" dirty="0">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23126777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sz="1400" i="1" dirty="0">
              <a:latin typeface="Cambria" panose="02040503050406030204" pitchFamily="18" charset="0"/>
              <a:ea typeface="Times New Roman" panose="02020603050405020304" pitchFamily="18" charset="0"/>
              <a:cs typeface="Times New Roman" panose="02020603050405020304" pitchFamily="18" charset="0"/>
            </a:endParaRPr>
          </a:p>
          <a:p>
            <a:pPr>
              <a:lnSpc>
                <a:spcPct val="100000"/>
              </a:lnSpc>
            </a:pPr>
            <a:r>
              <a:rPr lang="en-US" sz="4000" dirty="0">
                <a:effectLst/>
                <a:latin typeface="Cambria" panose="02040503050406030204" pitchFamily="18" charset="0"/>
                <a:ea typeface="Times New Roman" panose="02020603050405020304" pitchFamily="18" charset="0"/>
              </a:rPr>
              <a:t>One school sees the entire prophecy as being fulfilled in the Jewish War (A.D. 66-70), culminating with the fall of Jerusalem.</a:t>
            </a:r>
          </a:p>
          <a:p>
            <a:pPr>
              <a:lnSpc>
                <a:spcPct val="100000"/>
              </a:lnSpc>
            </a:pPr>
            <a:endParaRPr lang="en-US" sz="1400" dirty="0">
              <a:effectLst/>
              <a:latin typeface="Cambria" panose="02040503050406030204" pitchFamily="18" charset="0"/>
              <a:ea typeface="Times New Roman" panose="02020603050405020304" pitchFamily="18" charset="0"/>
            </a:endParaRPr>
          </a:p>
          <a:p>
            <a:pPr>
              <a:lnSpc>
                <a:spcPct val="100000"/>
              </a:lnSpc>
            </a:pPr>
            <a:r>
              <a:rPr lang="en-US" sz="1400" dirty="0">
                <a:solidFill>
                  <a:srgbClr val="C00000"/>
                </a:solidFill>
                <a:effectLst/>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Another sees this as the subject only of the first half (Chapters 1-11). They see the second half (Chapters 12-22) as being concerned with the fall of the Roman Empire. </a:t>
            </a:r>
            <a:endParaRPr lang="en-US" sz="4400" b="1" i="1" dirty="0">
              <a:solidFill>
                <a:srgbClr val="C00000"/>
              </a:solidFill>
              <a:latin typeface="Cambria" panose="02040503050406030204" pitchFamily="18" charset="0"/>
            </a:endParaRPr>
          </a:p>
        </p:txBody>
      </p:sp>
    </p:spTree>
    <p:extLst>
      <p:ext uri="{BB962C8B-B14F-4D97-AF65-F5344CB8AC3E}">
        <p14:creationId xmlns:p14="http://schemas.microsoft.com/office/powerpoint/2010/main" val="389972494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411702" y="600074"/>
            <a:ext cx="9210223" cy="5815013"/>
          </a:xfrm>
        </p:spPr>
        <p:txBody>
          <a:bodyPr>
            <a:normAutofit/>
          </a:bodyPr>
          <a:lstStyle/>
          <a:p>
            <a:endParaRPr lang="en-US" sz="4000" dirty="0">
              <a:effectLst/>
              <a:latin typeface="Cambria" panose="02040503050406030204" pitchFamily="18" charset="0"/>
              <a:ea typeface="Times New Roman" panose="02020603050405020304" pitchFamily="18" charset="0"/>
            </a:endParaRPr>
          </a:p>
          <a:p>
            <a:endParaRPr lang="en-US" sz="4000" dirty="0">
              <a:latin typeface="Cambria" panose="02040503050406030204" pitchFamily="18" charset="0"/>
              <a:ea typeface="Times New Roman" panose="02020603050405020304" pitchFamily="18" charset="0"/>
            </a:endParaRPr>
          </a:p>
          <a:p>
            <a:pPr>
              <a:lnSpc>
                <a:spcPct val="100000"/>
              </a:lnSpc>
            </a:pPr>
            <a:r>
              <a:rPr lang="en-US" sz="4000" dirty="0">
                <a:effectLst/>
                <a:latin typeface="Cambria" panose="02040503050406030204" pitchFamily="18" charset="0"/>
                <a:ea typeface="Times New Roman" panose="02020603050405020304" pitchFamily="18" charset="0"/>
              </a:rPr>
              <a:t>The message of the book is the vindication of Christ and the martyrs upon their persecutors.</a:t>
            </a:r>
          </a:p>
          <a:p>
            <a:endParaRPr lang="en-US" sz="4000" dirty="0">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157364616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058779" y="1042988"/>
            <a:ext cx="10074442" cy="5438024"/>
          </a:xfrm>
        </p:spPr>
        <p:txBody>
          <a:bodyPr>
            <a:normAutofit/>
          </a:bodyPr>
          <a:lstStyle/>
          <a:p>
            <a:pPr>
              <a:lnSpc>
                <a:spcPct val="100000"/>
              </a:lnSpc>
            </a:pPr>
            <a:r>
              <a:rPr lang="en-US" sz="4000" b="0" i="1" u="none" strike="noStrike" dirty="0">
                <a:solidFill>
                  <a:srgbClr val="C00000"/>
                </a:solidFill>
                <a:effectLst/>
                <a:latin typeface="Cambria" panose="02040503050406030204" pitchFamily="18" charset="0"/>
              </a:rPr>
              <a:t>“When He opened the fifth seal, I saw under the altar the souls of those who had been slain for the word of God and for the testimony which they held. And they cried with a loud voice, saying, </a:t>
            </a:r>
            <a:r>
              <a:rPr lang="en-US" sz="4000" i="1" dirty="0">
                <a:solidFill>
                  <a:srgbClr val="C00000"/>
                </a:solidFill>
                <a:latin typeface="Cambria" panose="02040503050406030204" pitchFamily="18" charset="0"/>
              </a:rPr>
              <a:t>’H</a:t>
            </a:r>
            <a:r>
              <a:rPr lang="en-US" sz="4000" b="0" i="1" u="none" strike="noStrike" dirty="0">
                <a:solidFill>
                  <a:srgbClr val="C00000"/>
                </a:solidFill>
                <a:effectLst/>
                <a:latin typeface="Cambria" panose="02040503050406030204" pitchFamily="18" charset="0"/>
              </a:rPr>
              <a:t>ow long, O Lord, holy and true, until You judge and avenge our blood on those who dwell on the earth?’”</a:t>
            </a:r>
          </a:p>
          <a:p>
            <a:r>
              <a:rPr lang="en-US" sz="3600" dirty="0">
                <a:solidFill>
                  <a:srgbClr val="C00000"/>
                </a:solidFill>
                <a:latin typeface="Cambria" panose="02040503050406030204" pitchFamily="18" charset="0"/>
                <a:ea typeface="Times New Roman" panose="02020603050405020304" pitchFamily="18" charset="0"/>
              </a:rPr>
              <a:t>(Revelation 6:9-10)</a:t>
            </a:r>
            <a:endParaRPr lang="en-US" sz="3600" dirty="0">
              <a:solidFill>
                <a:srgbClr val="C00000"/>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1142204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dirty="0"/>
          </a:p>
          <a:p>
            <a:pPr marL="400050" marR="0" indent="-342900" algn="just">
              <a:lnSpc>
                <a:spcPct val="115000"/>
              </a:lnSpc>
              <a:spcBef>
                <a:spcPts val="0"/>
              </a:spcBef>
              <a:spcAft>
                <a:spcPts val="0"/>
              </a:spcAft>
              <a:buAutoNum type="alphaUcPeriod"/>
            </a:pPr>
            <a:r>
              <a:rPr lang="en-US" sz="4000" b="1" dirty="0">
                <a:effectLst/>
                <a:latin typeface="Cambria" panose="02040503050406030204" pitchFamily="18" charset="0"/>
                <a:ea typeface="Times New Roman" panose="02020603050405020304" pitchFamily="18" charset="0"/>
              </a:rPr>
              <a:t>  As a Prophecy…</a:t>
            </a:r>
            <a:endParaRPr lang="en-US" sz="1200" b="1" dirty="0">
              <a:effectLst/>
              <a:latin typeface="Cambria" panose="02040503050406030204" pitchFamily="18" charset="0"/>
              <a:ea typeface="Times New Roman" panose="02020603050405020304" pitchFamily="18" charset="0"/>
            </a:endParaRPr>
          </a:p>
          <a:p>
            <a:pPr marL="57150" marR="0" algn="just">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571500" marR="0" indent="-342900" algn="just">
              <a:lnSpc>
                <a:spcPct val="115000"/>
              </a:lnSpc>
              <a:spcBef>
                <a:spcPts val="0"/>
              </a:spcBef>
              <a:spcAft>
                <a:spcPts val="0"/>
              </a:spcAft>
              <a:buAutoNum type="arabicPeriod"/>
            </a:pPr>
            <a:r>
              <a:rPr lang="en-US" sz="4000" dirty="0">
                <a:solidFill>
                  <a:srgbClr val="C00000"/>
                </a:solidFill>
                <a:effectLst/>
                <a:latin typeface="Cambria" panose="02040503050406030204" pitchFamily="18" charset="0"/>
                <a:ea typeface="Times New Roman" panose="02020603050405020304" pitchFamily="18" charset="0"/>
              </a:rPr>
              <a:t>    It foretells future events (1:1).</a:t>
            </a:r>
            <a:endParaRPr lang="en-US" sz="1200" dirty="0">
              <a:solidFill>
                <a:srgbClr val="C00000"/>
              </a:solidFill>
              <a:effectLst/>
              <a:latin typeface="Cambria" panose="02040503050406030204" pitchFamily="18" charset="0"/>
              <a:ea typeface="Times New Roman" panose="02020603050405020304" pitchFamily="18" charset="0"/>
            </a:endParaRPr>
          </a:p>
          <a:p>
            <a:pPr marL="228600" marR="0" algn="just">
              <a:lnSpc>
                <a:spcPct val="115000"/>
              </a:lnSpc>
              <a:spcBef>
                <a:spcPts val="0"/>
              </a:spcBef>
              <a:spcAft>
                <a:spcPts val="0"/>
              </a:spcAft>
            </a:pPr>
            <a:r>
              <a:rPr lang="en-US" sz="1200" dirty="0">
                <a:effectLst/>
                <a:latin typeface="Cambria" panose="020405030504060302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0056417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76460" y="224589"/>
            <a:ext cx="11790949" cy="6481011"/>
          </a:xfrm>
        </p:spPr>
        <p:txBody>
          <a:bodyPr>
            <a:normAutofit/>
          </a:bodyPr>
          <a:lstStyle/>
          <a:p>
            <a:pPr>
              <a:lnSpc>
                <a:spcPct val="100000"/>
              </a:lnSpc>
            </a:pPr>
            <a:r>
              <a:rPr lang="en-US" sz="4000" i="1" dirty="0">
                <a:solidFill>
                  <a:srgbClr val="C00000"/>
                </a:solidFill>
                <a:latin typeface="Cambria" panose="02040503050406030204" pitchFamily="18" charset="0"/>
              </a:rPr>
              <a:t>“</a:t>
            </a:r>
            <a:r>
              <a:rPr lang="en-US" sz="4000" b="0" i="1" u="none" strike="noStrike" dirty="0">
                <a:solidFill>
                  <a:srgbClr val="C00000"/>
                </a:solidFill>
                <a:effectLst/>
                <a:latin typeface="Cambria" panose="02040503050406030204" pitchFamily="18" charset="0"/>
              </a:rPr>
              <a:t>I saw the woman [Babylon], drunk with the blood of the saints and with the blood of the martyrs of Jesus.”</a:t>
            </a:r>
          </a:p>
          <a:p>
            <a:r>
              <a:rPr lang="en-US" sz="3000" dirty="0">
                <a:solidFill>
                  <a:srgbClr val="C00000"/>
                </a:solidFill>
                <a:latin typeface="Cambria" panose="02040503050406030204" pitchFamily="18" charset="0"/>
              </a:rPr>
              <a:t>(Revelation 17:6)</a:t>
            </a:r>
          </a:p>
          <a:p>
            <a:endParaRPr lang="en-US" sz="1100" b="0" i="0" u="none" strike="noStrike" dirty="0">
              <a:solidFill>
                <a:srgbClr val="000000"/>
              </a:solidFill>
              <a:effectLst/>
              <a:latin typeface="Cambria" panose="02040503050406030204" pitchFamily="18" charset="0"/>
            </a:endParaRPr>
          </a:p>
        </p:txBody>
      </p:sp>
    </p:spTree>
    <p:extLst>
      <p:ext uri="{BB962C8B-B14F-4D97-AF65-F5344CB8AC3E}">
        <p14:creationId xmlns:p14="http://schemas.microsoft.com/office/powerpoint/2010/main" val="242359913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76460" y="224589"/>
            <a:ext cx="11790949" cy="6481011"/>
          </a:xfrm>
        </p:spPr>
        <p:txBody>
          <a:bodyPr>
            <a:normAutofit/>
          </a:bodyPr>
          <a:lstStyle/>
          <a:p>
            <a:pPr>
              <a:lnSpc>
                <a:spcPct val="100000"/>
              </a:lnSpc>
            </a:pPr>
            <a:r>
              <a:rPr lang="en-US" sz="4000" i="1" dirty="0">
                <a:solidFill>
                  <a:srgbClr val="000000"/>
                </a:solidFill>
                <a:latin typeface="Cambria" panose="02040503050406030204" pitchFamily="18" charset="0"/>
              </a:rPr>
              <a:t>“</a:t>
            </a:r>
            <a:r>
              <a:rPr lang="en-US" sz="4000" b="0" i="1" u="none" strike="noStrike" dirty="0">
                <a:solidFill>
                  <a:srgbClr val="000000"/>
                </a:solidFill>
                <a:effectLst/>
                <a:latin typeface="Cambria" panose="02040503050406030204" pitchFamily="18" charset="0"/>
              </a:rPr>
              <a:t>I saw the woman [Babylon], drunk with the blood of the saints and with the blood of the martyrs of Jesus.”</a:t>
            </a:r>
          </a:p>
          <a:p>
            <a:r>
              <a:rPr lang="en-US" sz="3000" dirty="0">
                <a:solidFill>
                  <a:srgbClr val="000000"/>
                </a:solidFill>
                <a:latin typeface="Cambria" panose="02040503050406030204" pitchFamily="18" charset="0"/>
              </a:rPr>
              <a:t>(Revelation 17:6)</a:t>
            </a:r>
          </a:p>
          <a:p>
            <a:endParaRPr lang="en-US" sz="1100" b="0" i="0" u="none" strike="noStrike" dirty="0">
              <a:solidFill>
                <a:srgbClr val="000000"/>
              </a:solidFill>
              <a:effectLst/>
              <a:latin typeface="Cambria" panose="02040503050406030204" pitchFamily="18" charset="0"/>
            </a:endParaRPr>
          </a:p>
          <a:p>
            <a:pPr>
              <a:lnSpc>
                <a:spcPct val="100000"/>
              </a:lnSpc>
            </a:pPr>
            <a:r>
              <a:rPr lang="en-US" sz="4300" b="0" i="1" u="none" strike="noStrike" dirty="0">
                <a:solidFill>
                  <a:srgbClr val="C00000"/>
                </a:solidFill>
                <a:effectLst/>
                <a:latin typeface="Cambria" panose="02040503050406030204" pitchFamily="18" charset="0"/>
              </a:rPr>
              <a:t>“</a:t>
            </a:r>
            <a:r>
              <a:rPr lang="en-US" sz="4000" b="0" i="1" u="none" strike="noStrike" dirty="0">
                <a:solidFill>
                  <a:srgbClr val="C00000"/>
                </a:solidFill>
                <a:effectLst/>
                <a:latin typeface="Cambria" panose="02040503050406030204" pitchFamily="18" charset="0"/>
              </a:rPr>
              <a:t>Rejoice over her, O heaven, and you</a:t>
            </a:r>
            <a:r>
              <a:rPr lang="en-US" sz="4000" i="1" dirty="0">
                <a:solidFill>
                  <a:srgbClr val="C00000"/>
                </a:solidFill>
                <a:latin typeface="Cambria" panose="02040503050406030204" pitchFamily="18" charset="0"/>
              </a:rPr>
              <a:t> </a:t>
            </a:r>
            <a:r>
              <a:rPr lang="en-US" sz="4000" b="0" i="1" u="none" strike="noStrike" dirty="0">
                <a:solidFill>
                  <a:srgbClr val="C00000"/>
                </a:solidFill>
                <a:effectLst/>
                <a:latin typeface="Cambria" panose="02040503050406030204" pitchFamily="18" charset="0"/>
              </a:rPr>
              <a:t>holy apostles and prophets, for God has avenged you on her!”</a:t>
            </a:r>
          </a:p>
          <a:p>
            <a:r>
              <a:rPr lang="en-US" sz="3000" dirty="0">
                <a:solidFill>
                  <a:srgbClr val="C00000"/>
                </a:solidFill>
                <a:latin typeface="Cambria" panose="02040503050406030204" pitchFamily="18" charset="0"/>
                <a:ea typeface="Times New Roman" panose="02020603050405020304" pitchFamily="18" charset="0"/>
              </a:rPr>
              <a:t>(Revelation 18:20)</a:t>
            </a:r>
          </a:p>
          <a:p>
            <a:endParaRPr lang="en-US" sz="1100" dirty="0">
              <a:solidFill>
                <a:srgbClr val="000000"/>
              </a:solidFill>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360628783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76460" y="224589"/>
            <a:ext cx="11790949" cy="6481011"/>
          </a:xfrm>
        </p:spPr>
        <p:txBody>
          <a:bodyPr>
            <a:normAutofit/>
          </a:bodyPr>
          <a:lstStyle/>
          <a:p>
            <a:r>
              <a:rPr lang="en-US" sz="4000" i="1" dirty="0">
                <a:solidFill>
                  <a:srgbClr val="000000"/>
                </a:solidFill>
                <a:latin typeface="Cambria" panose="02040503050406030204" pitchFamily="18" charset="0"/>
              </a:rPr>
              <a:t>“</a:t>
            </a:r>
            <a:r>
              <a:rPr lang="en-US" sz="4000" b="0" i="1" u="none" strike="noStrike" dirty="0">
                <a:solidFill>
                  <a:srgbClr val="000000"/>
                </a:solidFill>
                <a:effectLst/>
                <a:latin typeface="Cambria" panose="02040503050406030204" pitchFamily="18" charset="0"/>
              </a:rPr>
              <a:t>I saw the woman [Babylon], drunk with the blood of the saints and with the blood of the martyrs of Jesus.”</a:t>
            </a:r>
          </a:p>
          <a:p>
            <a:r>
              <a:rPr lang="en-US" sz="3000" dirty="0">
                <a:solidFill>
                  <a:srgbClr val="000000"/>
                </a:solidFill>
                <a:latin typeface="Cambria" panose="02040503050406030204" pitchFamily="18" charset="0"/>
              </a:rPr>
              <a:t>(Revelation 17:6)</a:t>
            </a:r>
          </a:p>
          <a:p>
            <a:endParaRPr lang="en-US" sz="1100" b="0" i="0" u="none" strike="noStrike" dirty="0">
              <a:solidFill>
                <a:srgbClr val="000000"/>
              </a:solidFill>
              <a:effectLst/>
              <a:latin typeface="Cambria" panose="02040503050406030204" pitchFamily="18" charset="0"/>
            </a:endParaRPr>
          </a:p>
          <a:p>
            <a:r>
              <a:rPr lang="en-US" sz="4000" b="0" i="1" u="none" strike="noStrike" dirty="0">
                <a:solidFill>
                  <a:srgbClr val="000000"/>
                </a:solidFill>
                <a:effectLst/>
                <a:latin typeface="Cambria" panose="02040503050406030204" pitchFamily="18" charset="0"/>
              </a:rPr>
              <a:t>“Rejoice over her, O heaven, and you</a:t>
            </a:r>
            <a:r>
              <a:rPr lang="en-US" sz="4000" i="1" dirty="0">
                <a:solidFill>
                  <a:srgbClr val="000000"/>
                </a:solidFill>
                <a:latin typeface="Cambria" panose="02040503050406030204" pitchFamily="18" charset="0"/>
              </a:rPr>
              <a:t> </a:t>
            </a:r>
            <a:r>
              <a:rPr lang="en-US" sz="4000" b="0" i="1" u="none" strike="noStrike" dirty="0">
                <a:solidFill>
                  <a:srgbClr val="000000"/>
                </a:solidFill>
                <a:effectLst/>
                <a:latin typeface="Cambria" panose="02040503050406030204" pitchFamily="18" charset="0"/>
              </a:rPr>
              <a:t>holy apostles and prophets, for God has avenged you on her!”</a:t>
            </a:r>
          </a:p>
          <a:p>
            <a:r>
              <a:rPr lang="en-US" sz="3000" dirty="0">
                <a:solidFill>
                  <a:srgbClr val="000000"/>
                </a:solidFill>
                <a:latin typeface="Cambria" panose="02040503050406030204" pitchFamily="18" charset="0"/>
                <a:ea typeface="Times New Roman" panose="02020603050405020304" pitchFamily="18" charset="0"/>
              </a:rPr>
              <a:t>(Revelation 18:20)</a:t>
            </a:r>
          </a:p>
          <a:p>
            <a:endParaRPr lang="en-US" sz="1100" dirty="0">
              <a:solidFill>
                <a:srgbClr val="000000"/>
              </a:solidFill>
              <a:latin typeface="Cambria" panose="02040503050406030204" pitchFamily="18" charset="0"/>
              <a:ea typeface="Times New Roman" panose="02020603050405020304" pitchFamily="18" charset="0"/>
            </a:endParaRPr>
          </a:p>
          <a:p>
            <a:pPr>
              <a:lnSpc>
                <a:spcPct val="100000"/>
              </a:lnSpc>
            </a:pPr>
            <a:r>
              <a:rPr lang="en-US" sz="4000" b="0" i="1" u="none" strike="noStrike" dirty="0">
                <a:solidFill>
                  <a:srgbClr val="C00000"/>
                </a:solidFill>
                <a:effectLst/>
                <a:latin typeface="Cambria" panose="02040503050406030204" pitchFamily="18" charset="0"/>
              </a:rPr>
              <a:t>“He has avenged on her the blood of His servants shed by her.”</a:t>
            </a:r>
          </a:p>
          <a:p>
            <a:r>
              <a:rPr lang="en-US" sz="3000" dirty="0">
                <a:solidFill>
                  <a:srgbClr val="C00000"/>
                </a:solidFill>
                <a:latin typeface="Cambria" panose="02040503050406030204" pitchFamily="18" charset="0"/>
                <a:ea typeface="Times New Roman" panose="02020603050405020304" pitchFamily="18" charset="0"/>
              </a:rPr>
              <a:t>(Revelation 19:2)</a:t>
            </a:r>
          </a:p>
        </p:txBody>
      </p:sp>
    </p:spTree>
    <p:extLst>
      <p:ext uri="{BB962C8B-B14F-4D97-AF65-F5344CB8AC3E}">
        <p14:creationId xmlns:p14="http://schemas.microsoft.com/office/powerpoint/2010/main" val="384124713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400050" marR="0" indent="-171450" algn="just">
              <a:lnSpc>
                <a:spcPct val="115000"/>
              </a:lnSpc>
              <a:spcBef>
                <a:spcPts val="0"/>
              </a:spcBef>
              <a:spcAft>
                <a:spcPts val="0"/>
              </a:spcAft>
            </a:pPr>
            <a:r>
              <a:rPr lang="en-US" sz="4000" b="1" dirty="0">
                <a:solidFill>
                  <a:srgbClr val="C00000"/>
                </a:solidFill>
                <a:effectLst/>
                <a:latin typeface="Cambria" panose="02040503050406030204" pitchFamily="18" charset="0"/>
                <a:ea typeface="Times New Roman" panose="02020603050405020304" pitchFamily="18" charset="0"/>
              </a:rPr>
              <a:t>Advantages of the Preterist Approach</a:t>
            </a:r>
          </a:p>
          <a:p>
            <a:pPr marL="0" marR="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 </a:t>
            </a:r>
          </a:p>
          <a:p>
            <a:r>
              <a:rPr lang="en-US" sz="4400" dirty="0">
                <a:effectLst/>
                <a:latin typeface="Cambria" panose="02040503050406030204" pitchFamily="18" charset="0"/>
              </a:rPr>
              <a:t> </a:t>
            </a:r>
            <a:endParaRPr lang="en-US" sz="4400" b="1" i="1" dirty="0">
              <a:latin typeface="Cambria" panose="02040503050406030204" pitchFamily="18" charset="0"/>
            </a:endParaRPr>
          </a:p>
        </p:txBody>
      </p:sp>
    </p:spTree>
    <p:extLst>
      <p:ext uri="{BB962C8B-B14F-4D97-AF65-F5344CB8AC3E}">
        <p14:creationId xmlns:p14="http://schemas.microsoft.com/office/powerpoint/2010/main" val="99733939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400050" marR="0" indent="-17145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Advantages of the Preterist Approach</a:t>
            </a:r>
          </a:p>
          <a:p>
            <a:pPr marL="400050" marR="0" indent="-171450" algn="just">
              <a:lnSpc>
                <a:spcPct val="115000"/>
              </a:lnSpc>
              <a:spcBef>
                <a:spcPts val="0"/>
              </a:spcBef>
              <a:spcAft>
                <a:spcPts val="0"/>
              </a:spcAft>
            </a:pPr>
            <a:endParaRPr lang="en-US" dirty="0">
              <a:effectLst/>
              <a:latin typeface="Cambria" panose="02040503050406030204" pitchFamily="18" charset="0"/>
              <a:ea typeface="Times New Roman" panose="02020603050405020304" pitchFamily="18" charset="0"/>
            </a:endParaRPr>
          </a:p>
          <a:p>
            <a:pPr marL="4000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1. It m</a:t>
            </a:r>
            <a:r>
              <a:rPr lang="en-US" sz="4000" dirty="0">
                <a:solidFill>
                  <a:srgbClr val="C00000"/>
                </a:solidFill>
                <a:effectLst/>
                <a:latin typeface="Cambria" panose="02040503050406030204" pitchFamily="18" charset="0"/>
                <a:ea typeface="Times New Roman" panose="02020603050405020304" pitchFamily="18" charset="0"/>
              </a:rPr>
              <a:t>akes the most sense, </a:t>
            </a:r>
            <a:r>
              <a:rPr lang="en-US" sz="4000" dirty="0">
                <a:solidFill>
                  <a:srgbClr val="C00000"/>
                </a:solidFill>
                <a:latin typeface="Cambria" panose="02040503050406030204" pitchFamily="18" charset="0"/>
                <a:ea typeface="Times New Roman" panose="02020603050405020304" pitchFamily="18" charset="0"/>
              </a:rPr>
              <a:t>i</a:t>
            </a:r>
            <a:r>
              <a:rPr lang="en-US" sz="4000" dirty="0">
                <a:solidFill>
                  <a:srgbClr val="C00000"/>
                </a:solidFill>
                <a:effectLst/>
                <a:latin typeface="Cambria" panose="02040503050406030204" pitchFamily="18" charset="0"/>
                <a:ea typeface="Times New Roman" panose="02020603050405020304" pitchFamily="18" charset="0"/>
              </a:rPr>
              <a:t>f passages like 1:1,</a:t>
            </a:r>
          </a:p>
          <a:p>
            <a:pPr marL="4000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3, 19 (Gr.) and 22:10 are taken literally;</a:t>
            </a:r>
          </a:p>
          <a:p>
            <a:pPr marL="400050" marR="0" indent="-11430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 </a:t>
            </a:r>
          </a:p>
          <a:p>
            <a:r>
              <a:rPr lang="en-US" sz="4400" dirty="0">
                <a:effectLst/>
                <a:latin typeface="Cambria" panose="02040503050406030204" pitchFamily="18" charset="0"/>
              </a:rPr>
              <a:t> </a:t>
            </a:r>
            <a:endParaRPr lang="en-US" sz="4400" b="1" i="1" dirty="0">
              <a:latin typeface="Cambria" panose="02040503050406030204" pitchFamily="18" charset="0"/>
            </a:endParaRPr>
          </a:p>
        </p:txBody>
      </p:sp>
    </p:spTree>
    <p:extLst>
      <p:ext uri="{BB962C8B-B14F-4D97-AF65-F5344CB8AC3E}">
        <p14:creationId xmlns:p14="http://schemas.microsoft.com/office/powerpoint/2010/main" val="221537961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400050" marR="0" indent="-17145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Advantages of the Preterist Approach</a:t>
            </a:r>
          </a:p>
          <a:p>
            <a:pPr marL="400050" marR="0" indent="-114300" algn="just">
              <a:lnSpc>
                <a:spcPct val="115000"/>
              </a:lnSpc>
              <a:spcBef>
                <a:spcPts val="0"/>
              </a:spcBef>
              <a:spcAft>
                <a:spcPts val="0"/>
              </a:spcAft>
            </a:pPr>
            <a:endParaRPr lang="en-US" dirty="0">
              <a:effectLst/>
              <a:latin typeface="Cambria" panose="02040503050406030204" pitchFamily="18" charset="0"/>
              <a:ea typeface="Times New Roman" panose="02020603050405020304" pitchFamily="18" charset="0"/>
            </a:endParaRPr>
          </a:p>
          <a:p>
            <a:pPr marL="400050" marR="0" indent="-114300" algn="just">
              <a:lnSpc>
                <a:spcPct val="100000"/>
              </a:lnSpc>
              <a:spcBef>
                <a:spcPts val="0"/>
              </a:spcBef>
              <a:spcAft>
                <a:spcPts val="0"/>
              </a:spcAft>
            </a:pPr>
            <a:r>
              <a:rPr lang="en-US" sz="4000" dirty="0">
                <a:latin typeface="Cambria" panose="02040503050406030204" pitchFamily="18" charset="0"/>
                <a:ea typeface="Times New Roman" panose="02020603050405020304" pitchFamily="18" charset="0"/>
              </a:rPr>
              <a:t>1. It m</a:t>
            </a:r>
            <a:r>
              <a:rPr lang="en-US" sz="4000" dirty="0">
                <a:effectLst/>
                <a:latin typeface="Cambria" panose="02040503050406030204" pitchFamily="18" charset="0"/>
                <a:ea typeface="Times New Roman" panose="02020603050405020304" pitchFamily="18" charset="0"/>
              </a:rPr>
              <a:t>akes the most sense, if passages like 1:1,</a:t>
            </a:r>
          </a:p>
          <a:p>
            <a:pPr marL="400050" marR="0" indent="-114300" algn="just">
              <a:lnSpc>
                <a:spcPct val="100000"/>
              </a:lnSpc>
              <a:spcBef>
                <a:spcPts val="0"/>
              </a:spcBef>
              <a:spcAft>
                <a:spcPts val="0"/>
              </a:spcAft>
            </a:pPr>
            <a:r>
              <a:rPr lang="en-US" sz="4000" dirty="0">
                <a:latin typeface="Cambria" panose="02040503050406030204" pitchFamily="18" charset="0"/>
                <a:ea typeface="Times New Roman" panose="02020603050405020304" pitchFamily="18" charset="0"/>
              </a:rPr>
              <a:t>     </a:t>
            </a:r>
            <a:r>
              <a:rPr lang="en-US" sz="4000" dirty="0">
                <a:effectLst/>
                <a:latin typeface="Cambria" panose="02040503050406030204" pitchFamily="18" charset="0"/>
                <a:ea typeface="Times New Roman" panose="02020603050405020304" pitchFamily="18" charset="0"/>
              </a:rPr>
              <a:t> 3, 19 (Gr.) and 22:10 are taken literally;</a:t>
            </a:r>
          </a:p>
          <a:p>
            <a:pPr marL="400050" marR="0" indent="-114300" algn="just">
              <a:lnSpc>
                <a:spcPct val="115000"/>
              </a:lnSpc>
              <a:spcBef>
                <a:spcPts val="0"/>
              </a:spcBef>
              <a:spcAft>
                <a:spcPts val="0"/>
              </a:spcAft>
            </a:pPr>
            <a:endParaRPr lang="en-US" dirty="0">
              <a:solidFill>
                <a:srgbClr val="C00000"/>
              </a:solidFill>
              <a:latin typeface="Cambria" panose="02040503050406030204" pitchFamily="18" charset="0"/>
              <a:ea typeface="Times New Roman" panose="02020603050405020304" pitchFamily="18" charset="0"/>
            </a:endParaRPr>
          </a:p>
          <a:p>
            <a:pPr marL="4000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2. It m</a:t>
            </a:r>
            <a:r>
              <a:rPr lang="en-US" sz="4000" dirty="0">
                <a:solidFill>
                  <a:srgbClr val="C00000"/>
                </a:solidFill>
                <a:effectLst/>
                <a:latin typeface="Cambria" panose="02040503050406030204" pitchFamily="18" charset="0"/>
                <a:ea typeface="Times New Roman" panose="02020603050405020304" pitchFamily="18" charset="0"/>
              </a:rPr>
              <a:t>akes the book relevant to the original</a:t>
            </a:r>
          </a:p>
          <a:p>
            <a:pPr marL="4000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readers (like most epistles);</a:t>
            </a:r>
          </a:p>
          <a:p>
            <a:pPr marL="400050" marR="0" indent="-11430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 </a:t>
            </a:r>
            <a:r>
              <a:rPr lang="en-US" sz="4400" dirty="0">
                <a:effectLst/>
                <a:latin typeface="Cambria" panose="02040503050406030204" pitchFamily="18" charset="0"/>
              </a:rPr>
              <a:t> </a:t>
            </a:r>
            <a:endParaRPr lang="en-US" sz="4400" b="1" i="1" dirty="0">
              <a:latin typeface="Cambria" panose="02040503050406030204" pitchFamily="18" charset="0"/>
            </a:endParaRPr>
          </a:p>
        </p:txBody>
      </p:sp>
    </p:spTree>
    <p:extLst>
      <p:ext uri="{BB962C8B-B14F-4D97-AF65-F5344CB8AC3E}">
        <p14:creationId xmlns:p14="http://schemas.microsoft.com/office/powerpoint/2010/main" val="138362475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0" y="600074"/>
            <a:ext cx="10815637" cy="6057400"/>
          </a:xfrm>
        </p:spPr>
        <p:txBody>
          <a:bodyPr>
            <a:normAutofit/>
          </a:bodyPr>
          <a:lstStyle/>
          <a:p>
            <a:pPr marL="400050" marR="0" indent="-17145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Advantages of the Preterist Approach</a:t>
            </a:r>
          </a:p>
          <a:p>
            <a:pPr marL="400050" marR="0" indent="-114300" algn="just">
              <a:lnSpc>
                <a:spcPct val="115000"/>
              </a:lnSpc>
              <a:spcBef>
                <a:spcPts val="0"/>
              </a:spcBef>
              <a:spcAft>
                <a:spcPts val="0"/>
              </a:spcAft>
            </a:pPr>
            <a:endParaRPr lang="en-US" dirty="0">
              <a:effectLst/>
              <a:latin typeface="Cambria" panose="02040503050406030204" pitchFamily="18" charset="0"/>
              <a:ea typeface="Times New Roman" panose="02020603050405020304" pitchFamily="18" charset="0"/>
            </a:endParaRPr>
          </a:p>
          <a:p>
            <a:pPr marL="4000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3</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It agrees in subject with the Olivet Discourse</a:t>
            </a:r>
          </a:p>
          <a:p>
            <a:pPr marL="4000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[Matt.24; Mark 13; Luke 21], which the early</a:t>
            </a:r>
          </a:p>
          <a:p>
            <a:pPr marL="4000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Church historian Eusebius (A.D.325) applied</a:t>
            </a:r>
          </a:p>
          <a:p>
            <a:pPr marL="4000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to the </a:t>
            </a: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conquest</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of Jerusalem in A.D.70.</a:t>
            </a:r>
            <a:endParaRPr lang="en-US" sz="4000" dirty="0">
              <a:solidFill>
                <a:srgbClr val="C00000"/>
              </a:solidFill>
              <a:effectLst/>
              <a:latin typeface="Cochin" panose="02000603020000020003" pitchFamily="2" charset="0"/>
              <a:ea typeface="Times New Roman" panose="02020603050405020304" pitchFamily="18" charset="0"/>
              <a:cs typeface="Times New Roman" panose="02020603050405020304" pitchFamily="18" charset="0"/>
            </a:endParaRPr>
          </a:p>
          <a:p>
            <a:pPr marL="400050" marR="0" indent="-114300" algn="just">
              <a:lnSpc>
                <a:spcPct val="115000"/>
              </a:lnSpc>
              <a:spcBef>
                <a:spcPts val="0"/>
              </a:spcBef>
              <a:spcAft>
                <a:spcPts val="0"/>
              </a:spcAft>
            </a:pPr>
            <a:r>
              <a:rPr lang="en-US" sz="1400" dirty="0">
                <a:effectLst/>
                <a:latin typeface="Cambria" panose="020405030504060302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r>
              <a:rPr lang="en-US" sz="1300" dirty="0">
                <a:effectLst/>
                <a:latin typeface="Cambria" panose="02040503050406030204" pitchFamily="18" charset="0"/>
                <a:ea typeface="Times New Roman" panose="02020603050405020304" pitchFamily="18" charset="0"/>
              </a:rPr>
              <a:t> </a:t>
            </a:r>
            <a:endParaRPr lang="en-US" sz="1300" dirty="0">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endParaRPr lang="en-US" sz="4400" b="1" i="1" dirty="0">
              <a:latin typeface="Cambria" panose="02040503050406030204" pitchFamily="18" charset="0"/>
            </a:endParaRPr>
          </a:p>
        </p:txBody>
      </p:sp>
    </p:spTree>
    <p:extLst>
      <p:ext uri="{BB962C8B-B14F-4D97-AF65-F5344CB8AC3E}">
        <p14:creationId xmlns:p14="http://schemas.microsoft.com/office/powerpoint/2010/main" val="123964473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24587" y="336884"/>
            <a:ext cx="11710737" cy="6320590"/>
          </a:xfrm>
        </p:spPr>
        <p:txBody>
          <a:bodyPr>
            <a:normAutofit fontScale="92500" lnSpcReduction="20000"/>
          </a:bodyPr>
          <a:lstStyle/>
          <a:p>
            <a:pPr marL="514350" marR="0" indent="-171450" algn="just">
              <a:lnSpc>
                <a:spcPct val="120000"/>
              </a:lnSpc>
              <a:spcBef>
                <a:spcPts val="0"/>
              </a:spcBef>
              <a:spcAft>
                <a:spcPts val="0"/>
              </a:spcAft>
            </a:pPr>
            <a:r>
              <a:rPr lang="en-US" sz="4300" dirty="0">
                <a:effectLst/>
                <a:latin typeface="Cambria" panose="02040503050406030204" pitchFamily="18" charset="0"/>
                <a:ea typeface="Times New Roman" panose="02020603050405020304" pitchFamily="18" charset="0"/>
              </a:rPr>
              <a:t> </a:t>
            </a:r>
            <a:r>
              <a:rPr lang="en-US" sz="4300" i="1" dirty="0">
                <a:effectLst/>
                <a:latin typeface="Cambria" panose="02040503050406030204" pitchFamily="18" charset="0"/>
                <a:ea typeface="Times New Roman" panose="02020603050405020304" pitchFamily="18" charset="0"/>
              </a:rPr>
              <a:t>“It is fitting to add to these accounts the true prediction of our </a:t>
            </a:r>
            <a:r>
              <a:rPr lang="en-US" sz="4300" i="1" dirty="0" err="1">
                <a:effectLst/>
                <a:latin typeface="Cambria" panose="02040503050406030204" pitchFamily="18" charset="0"/>
                <a:ea typeface="Times New Roman" panose="02020603050405020304" pitchFamily="18" charset="0"/>
              </a:rPr>
              <a:t>Saviour</a:t>
            </a:r>
            <a:r>
              <a:rPr lang="en-US" sz="4300" i="1" dirty="0">
                <a:effectLst/>
                <a:latin typeface="Cambria" panose="02040503050406030204" pitchFamily="18" charset="0"/>
                <a:ea typeface="Times New Roman" panose="02020603050405020304" pitchFamily="18" charset="0"/>
              </a:rPr>
              <a:t> in which he foretold these very events. His words are as follows: 'Woe unto them that are with child, and to them that give suck in those days! But pray ye that your flight be not in the winter, neither on the Sabbath day. For there shall be great tribulation, such was not since the beginning of the world to this time, no, nor ever shall be.’” [Matthew 24:19-21]</a:t>
            </a:r>
            <a:r>
              <a:rPr lang="en-US" sz="4300" dirty="0">
                <a:effectLst/>
                <a:latin typeface="Cambria" panose="02040503050406030204" pitchFamily="18" charset="0"/>
                <a:ea typeface="Times New Roman" panose="02020603050405020304" pitchFamily="18" charset="0"/>
              </a:rPr>
              <a:t>             </a:t>
            </a:r>
          </a:p>
          <a:p>
            <a:pPr marL="514350" marR="0" algn="r">
              <a:lnSpc>
                <a:spcPct val="115000"/>
              </a:lnSpc>
              <a:spcBef>
                <a:spcPts val="0"/>
              </a:spcBef>
              <a:spcAft>
                <a:spcPts val="0"/>
              </a:spcAft>
            </a:pPr>
            <a:endParaRPr lang="en-US" sz="1500" dirty="0">
              <a:latin typeface="Cambria" panose="02040503050406030204" pitchFamily="18" charset="0"/>
              <a:ea typeface="Times New Roman" panose="02020603050405020304" pitchFamily="18" charset="0"/>
            </a:endParaRPr>
          </a:p>
          <a:p>
            <a:pPr marL="514350" marR="0" algn="r">
              <a:lnSpc>
                <a:spcPct val="115000"/>
              </a:lnSpc>
              <a:spcBef>
                <a:spcPts val="0"/>
              </a:spcBef>
              <a:spcAft>
                <a:spcPts val="0"/>
              </a:spcAft>
            </a:pPr>
            <a:r>
              <a:rPr lang="en-US" sz="3300" dirty="0">
                <a:latin typeface="Cambria" panose="02040503050406030204" pitchFamily="18" charset="0"/>
                <a:ea typeface="Times New Roman" panose="02020603050405020304" pitchFamily="18" charset="0"/>
              </a:rPr>
              <a:t>—</a:t>
            </a:r>
            <a:r>
              <a:rPr lang="en-US" sz="3300" dirty="0">
                <a:effectLst/>
                <a:latin typeface="Cambria" panose="02040503050406030204" pitchFamily="18" charset="0"/>
                <a:ea typeface="Times New Roman" panose="02020603050405020304" pitchFamily="18" charset="0"/>
              </a:rPr>
              <a:t>Eusebius, </a:t>
            </a:r>
            <a:r>
              <a:rPr lang="en-US" sz="3300" i="1" dirty="0">
                <a:effectLst/>
                <a:latin typeface="Cambria" panose="02040503050406030204" pitchFamily="18" charset="0"/>
                <a:ea typeface="Times New Roman" panose="02020603050405020304" pitchFamily="18" charset="0"/>
              </a:rPr>
              <a:t>Ecclesiastical History, </a:t>
            </a:r>
            <a:r>
              <a:rPr lang="en-US" sz="3300" dirty="0">
                <a:effectLst/>
                <a:latin typeface="Cambria" panose="02040503050406030204" pitchFamily="18" charset="0"/>
                <a:ea typeface="Times New Roman" panose="02020603050405020304" pitchFamily="18" charset="0"/>
              </a:rPr>
              <a:t>Book III, Chapter VII</a:t>
            </a:r>
            <a:endParaRPr lang="en-US" sz="33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7947410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0" y="600074"/>
            <a:ext cx="10815637" cy="6057400"/>
          </a:xfrm>
        </p:spPr>
        <p:txBody>
          <a:bodyPr>
            <a:normAutofit/>
          </a:bodyPr>
          <a:lstStyle/>
          <a:p>
            <a:pPr marL="400050" marR="0" indent="-17145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Advantages of the Preterist Approach</a:t>
            </a:r>
          </a:p>
          <a:p>
            <a:pPr marL="400050" marR="0" indent="-114300" algn="just">
              <a:lnSpc>
                <a:spcPct val="115000"/>
              </a:lnSpc>
              <a:spcBef>
                <a:spcPts val="0"/>
              </a:spcBef>
              <a:spcAft>
                <a:spcPts val="0"/>
              </a:spcAft>
            </a:pPr>
            <a:r>
              <a:rPr lang="en-US" sz="1400" dirty="0">
                <a:effectLst/>
                <a:latin typeface="Cambria" panose="020405030504060302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400050" marR="0" indent="-114300" algn="just">
              <a:lnSpc>
                <a:spcPct val="100000"/>
              </a:lnSpc>
              <a:spcBef>
                <a:spcPts val="0"/>
              </a:spcBef>
              <a:spcAft>
                <a:spcPts val="0"/>
              </a:spcAft>
            </a:pPr>
            <a:r>
              <a:rPr lang="en-US" sz="4000" dirty="0">
                <a:solidFill>
                  <a:srgbClr val="C00000"/>
                </a:solidFill>
                <a:effectLst/>
                <a:latin typeface="Cambria" panose="02040503050406030204" pitchFamily="18" charset="0"/>
                <a:ea typeface="Times New Roman" panose="02020603050405020304" pitchFamily="18" charset="0"/>
              </a:rPr>
              <a:t>4. Agrees impressively with the history of the</a:t>
            </a:r>
          </a:p>
          <a:p>
            <a:pPr marL="4000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Jewish War recorded by Josephus.</a:t>
            </a:r>
          </a:p>
          <a:p>
            <a:pPr marL="400050" marR="0" indent="-114300" algn="just">
              <a:lnSpc>
                <a:spcPct val="115000"/>
              </a:lnSpc>
              <a:spcBef>
                <a:spcPts val="0"/>
              </a:spcBef>
              <a:spcAft>
                <a:spcPts val="0"/>
              </a:spcAft>
            </a:pPr>
            <a:endParaRPr lang="en-US" sz="1400" dirty="0">
              <a:solidFill>
                <a:srgbClr val="C00000"/>
              </a:solidFill>
              <a:effectLst/>
              <a:latin typeface="Cambria" panose="02040503050406030204" pitchFamily="18" charset="0"/>
              <a:ea typeface="Times New Roman" panose="02020603050405020304" pitchFamily="18" charset="0"/>
            </a:endParaRPr>
          </a:p>
          <a:p>
            <a:pPr marL="400050" marR="0" indent="-114300" algn="just">
              <a:lnSpc>
                <a:spcPct val="115000"/>
              </a:lnSpc>
              <a:spcBef>
                <a:spcPts val="0"/>
              </a:spcBef>
              <a:spcAft>
                <a:spcPts val="0"/>
              </a:spcAft>
            </a:pPr>
            <a:endParaRPr lang="en-US" sz="4000" dirty="0">
              <a:solidFill>
                <a:srgbClr val="C00000"/>
              </a:solidFill>
              <a:effectLst/>
              <a:latin typeface="Times New Roman" panose="02020603050405020304" pitchFamily="18" charset="0"/>
              <a:ea typeface="Times New Roman" panose="02020603050405020304" pitchFamily="18" charset="0"/>
            </a:endParaRPr>
          </a:p>
          <a:p>
            <a:pPr marL="514350" marR="0" algn="just">
              <a:lnSpc>
                <a:spcPct val="115000"/>
              </a:lnSpc>
              <a:spcBef>
                <a:spcPts val="0"/>
              </a:spcBef>
              <a:spcAft>
                <a:spcPts val="0"/>
              </a:spcAft>
            </a:pPr>
            <a:endParaRPr lang="en-US" sz="13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3877638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0" y="600074"/>
            <a:ext cx="10815637" cy="6057400"/>
          </a:xfrm>
        </p:spPr>
        <p:txBody>
          <a:bodyPr>
            <a:normAutofit/>
          </a:bodyPr>
          <a:lstStyle/>
          <a:p>
            <a:pPr marL="400050" marR="0" indent="-17145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Advantages of the Preterist Approach</a:t>
            </a:r>
          </a:p>
          <a:p>
            <a:pPr marL="400050" marR="0" indent="-114300" algn="just">
              <a:lnSpc>
                <a:spcPct val="115000"/>
              </a:lnSpc>
              <a:spcBef>
                <a:spcPts val="0"/>
              </a:spcBef>
              <a:spcAft>
                <a:spcPts val="0"/>
              </a:spcAft>
            </a:pPr>
            <a:r>
              <a:rPr lang="en-US" sz="1400" dirty="0">
                <a:effectLst/>
                <a:latin typeface="Cambria" panose="020405030504060302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400050" marR="0" indent="-114300" algn="just">
              <a:lnSpc>
                <a:spcPct val="100000"/>
              </a:lnSpc>
              <a:spcBef>
                <a:spcPts val="0"/>
              </a:spcBef>
              <a:spcAft>
                <a:spcPts val="0"/>
              </a:spcAft>
            </a:pPr>
            <a:r>
              <a:rPr lang="en-US" sz="4000" dirty="0">
                <a:effectLst/>
                <a:latin typeface="Cambria" panose="02040503050406030204" pitchFamily="18" charset="0"/>
                <a:ea typeface="Times New Roman" panose="02020603050405020304" pitchFamily="18" charset="0"/>
              </a:rPr>
              <a:t>4. Agrees impressively with the history of the</a:t>
            </a:r>
          </a:p>
          <a:p>
            <a:pPr marL="400050" marR="0" indent="-114300" algn="just">
              <a:lnSpc>
                <a:spcPct val="100000"/>
              </a:lnSpc>
              <a:spcBef>
                <a:spcPts val="0"/>
              </a:spcBef>
              <a:spcAft>
                <a:spcPts val="0"/>
              </a:spcAft>
            </a:pPr>
            <a:r>
              <a:rPr lang="en-US" sz="4000" dirty="0">
                <a:latin typeface="Cambria" panose="02040503050406030204" pitchFamily="18" charset="0"/>
                <a:ea typeface="Times New Roman" panose="02020603050405020304" pitchFamily="18" charset="0"/>
              </a:rPr>
              <a:t>   </a:t>
            </a:r>
            <a:r>
              <a:rPr lang="en-US" sz="4000" dirty="0">
                <a:effectLst/>
                <a:latin typeface="Cambria" panose="02040503050406030204" pitchFamily="18" charset="0"/>
                <a:ea typeface="Times New Roman" panose="02020603050405020304" pitchFamily="18" charset="0"/>
              </a:rPr>
              <a:t>  Jewish War recorded by Josephus.</a:t>
            </a:r>
          </a:p>
          <a:p>
            <a:pPr marL="400050" marR="0" indent="-114300" algn="just">
              <a:lnSpc>
                <a:spcPct val="115000"/>
              </a:lnSpc>
              <a:spcBef>
                <a:spcPts val="0"/>
              </a:spcBef>
              <a:spcAft>
                <a:spcPts val="0"/>
              </a:spcAft>
            </a:pPr>
            <a:endParaRPr lang="en-US" sz="1400" dirty="0">
              <a:solidFill>
                <a:srgbClr val="C00000"/>
              </a:solidFill>
              <a:effectLst/>
              <a:latin typeface="Cambria" panose="02040503050406030204" pitchFamily="18" charset="0"/>
              <a:ea typeface="Times New Roman" panose="02020603050405020304" pitchFamily="18" charset="0"/>
            </a:endParaRPr>
          </a:p>
          <a:p>
            <a:pPr marL="34290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5</a:t>
            </a:r>
            <a:r>
              <a:rPr lang="en-US" sz="4000" dirty="0">
                <a:solidFill>
                  <a:srgbClr val="C00000"/>
                </a:solidFill>
                <a:effectLst/>
                <a:latin typeface="Cambria" panose="02040503050406030204" pitchFamily="18" charset="0"/>
                <a:ea typeface="Times New Roman" panose="02020603050405020304" pitchFamily="18" charset="0"/>
              </a:rPr>
              <a:t>. Renders intelligible the “emperor” passages</a:t>
            </a:r>
          </a:p>
          <a:p>
            <a:pPr marL="34290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like 13:18 (666) and 17:10 (the sixth king).</a:t>
            </a:r>
            <a:endParaRPr lang="en-US" sz="4000" dirty="0">
              <a:solidFill>
                <a:srgbClr val="C00000"/>
              </a:solidFill>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endParaRPr lang="en-US" sz="4000" dirty="0">
              <a:solidFill>
                <a:srgbClr val="C00000"/>
              </a:solidFill>
              <a:effectLst/>
              <a:latin typeface="Times New Roman" panose="02020603050405020304" pitchFamily="18" charset="0"/>
              <a:ea typeface="Times New Roman" panose="02020603050405020304" pitchFamily="18" charset="0"/>
            </a:endParaRPr>
          </a:p>
          <a:p>
            <a:pPr marL="514350" marR="0" algn="just">
              <a:lnSpc>
                <a:spcPct val="115000"/>
              </a:lnSpc>
              <a:spcBef>
                <a:spcPts val="0"/>
              </a:spcBef>
              <a:spcAft>
                <a:spcPts val="0"/>
              </a:spcAft>
            </a:pPr>
            <a:endParaRPr lang="en-US" sz="13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90178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dirty="0"/>
          </a:p>
          <a:p>
            <a:pPr marL="400050" marR="0" indent="-342900" algn="just">
              <a:lnSpc>
                <a:spcPct val="115000"/>
              </a:lnSpc>
              <a:spcBef>
                <a:spcPts val="0"/>
              </a:spcBef>
              <a:spcAft>
                <a:spcPts val="0"/>
              </a:spcAft>
              <a:buAutoNum type="alphaUcPeriod"/>
            </a:pPr>
            <a:r>
              <a:rPr lang="en-US" sz="4000" b="1" dirty="0">
                <a:effectLst/>
                <a:latin typeface="Cambria" panose="02040503050406030204" pitchFamily="18" charset="0"/>
                <a:ea typeface="Times New Roman" panose="02020603050405020304" pitchFamily="18" charset="0"/>
              </a:rPr>
              <a:t>  As a Prophecy…</a:t>
            </a:r>
            <a:endParaRPr lang="en-US" sz="1200" b="1" dirty="0">
              <a:effectLst/>
              <a:latin typeface="Cambria" panose="02040503050406030204" pitchFamily="18" charset="0"/>
              <a:ea typeface="Times New Roman" panose="02020603050405020304" pitchFamily="18" charset="0"/>
            </a:endParaRPr>
          </a:p>
          <a:p>
            <a:pPr marL="57150" marR="0" algn="just">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571500" marR="0" indent="-342900" algn="just">
              <a:lnSpc>
                <a:spcPct val="100000"/>
              </a:lnSpc>
              <a:spcBef>
                <a:spcPts val="0"/>
              </a:spcBef>
              <a:spcAft>
                <a:spcPts val="0"/>
              </a:spcAft>
              <a:buAutoNum type="arabicPeriod"/>
            </a:pPr>
            <a:r>
              <a:rPr lang="en-US" sz="4000" dirty="0">
                <a:effectLst/>
                <a:latin typeface="Cambria" panose="02040503050406030204" pitchFamily="18" charset="0"/>
                <a:ea typeface="Times New Roman" panose="02020603050405020304" pitchFamily="18" charset="0"/>
              </a:rPr>
              <a:t>    It foretells future events.</a:t>
            </a:r>
          </a:p>
          <a:p>
            <a:pPr marL="571500" marR="0" indent="-342900" algn="just">
              <a:lnSpc>
                <a:spcPct val="100000"/>
              </a:lnSpc>
              <a:spcBef>
                <a:spcPts val="0"/>
              </a:spcBef>
              <a:spcAft>
                <a:spcPts val="0"/>
              </a:spcAft>
              <a:buAutoNum type="arabicPeriod"/>
            </a:pPr>
            <a:endParaRPr lang="en-US" sz="1800" dirty="0">
              <a:latin typeface="Cambria" panose="02040503050406030204" pitchFamily="18" charset="0"/>
              <a:ea typeface="Times New Roman" panose="02020603050405020304" pitchFamily="18" charset="0"/>
            </a:endParaRPr>
          </a:p>
          <a:p>
            <a:pPr marL="228600" marR="0">
              <a:lnSpc>
                <a:spcPct val="100000"/>
              </a:lnSpc>
              <a:spcBef>
                <a:spcPts val="0"/>
              </a:spcBef>
              <a:spcAft>
                <a:spcPts val="0"/>
              </a:spcAft>
            </a:pPr>
            <a:r>
              <a:rPr lang="en-US" sz="4000" b="0" i="1" u="none" strike="noStrike" dirty="0">
                <a:solidFill>
                  <a:srgbClr val="C00000"/>
                </a:solidFill>
                <a:effectLst/>
                <a:latin typeface="Cambria" panose="02040503050406030204" pitchFamily="18" charset="0"/>
              </a:rPr>
              <a:t>“The revelation from Jesus Christ, </a:t>
            </a:r>
          </a:p>
          <a:p>
            <a:pPr marL="228600" marR="0">
              <a:lnSpc>
                <a:spcPct val="100000"/>
              </a:lnSpc>
              <a:spcBef>
                <a:spcPts val="0"/>
              </a:spcBef>
              <a:spcAft>
                <a:spcPts val="0"/>
              </a:spcAft>
            </a:pPr>
            <a:r>
              <a:rPr lang="en-US" sz="4000" b="0" i="1" u="none" strike="noStrike" dirty="0">
                <a:solidFill>
                  <a:srgbClr val="C00000"/>
                </a:solidFill>
                <a:effectLst/>
                <a:latin typeface="Cambria" panose="02040503050406030204" pitchFamily="18" charset="0"/>
              </a:rPr>
              <a:t>which God gave him to show his servants </a:t>
            </a:r>
          </a:p>
          <a:p>
            <a:pPr marL="228600" marR="0">
              <a:lnSpc>
                <a:spcPct val="100000"/>
              </a:lnSpc>
              <a:spcBef>
                <a:spcPts val="0"/>
              </a:spcBef>
              <a:spcAft>
                <a:spcPts val="0"/>
              </a:spcAft>
            </a:pPr>
            <a:r>
              <a:rPr lang="en-US" sz="4000" b="0" i="1" u="none" strike="noStrike" dirty="0">
                <a:solidFill>
                  <a:srgbClr val="C00000"/>
                </a:solidFill>
                <a:effectLst/>
                <a:latin typeface="Cambria" panose="02040503050406030204" pitchFamily="18" charset="0"/>
              </a:rPr>
              <a:t>what must soon take place.”</a:t>
            </a:r>
          </a:p>
          <a:p>
            <a:pPr marL="228600" marR="0">
              <a:lnSpc>
                <a:spcPct val="100000"/>
              </a:lnSpc>
              <a:spcBef>
                <a:spcPts val="0"/>
              </a:spcBef>
              <a:spcAft>
                <a:spcPts val="0"/>
              </a:spcAft>
            </a:pPr>
            <a:r>
              <a:rPr lang="en-US" sz="3200" i="1" dirty="0">
                <a:solidFill>
                  <a:srgbClr val="C00000"/>
                </a:solidFill>
                <a:latin typeface="Cambria" panose="02040503050406030204" pitchFamily="18" charset="0"/>
                <a:ea typeface="Times New Roman" panose="02020603050405020304" pitchFamily="18" charset="0"/>
              </a:rPr>
              <a:t>(Revelation 1:1)</a:t>
            </a:r>
            <a:endParaRPr lang="en-US" sz="3200" i="1" dirty="0">
              <a:solidFill>
                <a:srgbClr val="C00000"/>
              </a:solidFill>
              <a:effectLst/>
              <a:latin typeface="Cambria" panose="02040503050406030204" pitchFamily="18" charset="0"/>
              <a:ea typeface="Times New Roman" panose="02020603050405020304" pitchFamily="18" charset="0"/>
            </a:endParaRPr>
          </a:p>
          <a:p>
            <a:pPr marL="228600" marR="0" algn="just">
              <a:lnSpc>
                <a:spcPct val="115000"/>
              </a:lnSpc>
              <a:spcBef>
                <a:spcPts val="0"/>
              </a:spcBef>
              <a:spcAft>
                <a:spcPts val="0"/>
              </a:spcAft>
            </a:pPr>
            <a:r>
              <a:rPr lang="en-US" sz="1200" dirty="0">
                <a:effectLst/>
                <a:latin typeface="Cambria" panose="020405030504060302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5354572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228600" marR="0" algn="just">
              <a:lnSpc>
                <a:spcPct val="115000"/>
              </a:lnSpc>
              <a:spcBef>
                <a:spcPts val="0"/>
              </a:spcBef>
              <a:spcAft>
                <a:spcPts val="0"/>
              </a:spcAft>
            </a:pPr>
            <a:r>
              <a:rPr lang="en-US" sz="4000" b="1" dirty="0">
                <a:solidFill>
                  <a:srgbClr val="C00000"/>
                </a:solidFill>
                <a:effectLst/>
                <a:latin typeface="Cambria" panose="02040503050406030204" pitchFamily="18" charset="0"/>
                <a:ea typeface="Times New Roman" panose="02020603050405020304" pitchFamily="18" charset="0"/>
              </a:rPr>
              <a:t>Disadvantages of the Preterist Approach</a:t>
            </a:r>
            <a:endParaRPr lang="en-US" sz="4000" b="1" dirty="0">
              <a:solidFill>
                <a:srgbClr val="C00000"/>
              </a:solidFill>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514350" marR="0" indent="-17145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r>
              <a:rPr lang="en-US" sz="4400" dirty="0">
                <a:effectLst/>
                <a:latin typeface="Cambria" panose="02040503050406030204" pitchFamily="18" charset="0"/>
              </a:rPr>
              <a:t> </a:t>
            </a:r>
            <a:endParaRPr lang="en-US" sz="4400" b="1" i="1" dirty="0">
              <a:latin typeface="Cambria" panose="02040503050406030204" pitchFamily="18" charset="0"/>
            </a:endParaRPr>
          </a:p>
        </p:txBody>
      </p:sp>
    </p:spTree>
    <p:extLst>
      <p:ext uri="{BB962C8B-B14F-4D97-AF65-F5344CB8AC3E}">
        <p14:creationId xmlns:p14="http://schemas.microsoft.com/office/powerpoint/2010/main" val="272473223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228600" marR="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Disadvantages of the Preterist Approach</a:t>
            </a:r>
            <a:endParaRPr lang="en-US" sz="4000" b="1"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514350" indent="-171450" algn="just">
              <a:lnSpc>
                <a:spcPct val="100000"/>
              </a:lnSpc>
              <a:spcBef>
                <a:spcPts val="0"/>
              </a:spcBef>
            </a:pPr>
            <a:r>
              <a:rPr lang="en-US" sz="4000" dirty="0">
                <a:solidFill>
                  <a:srgbClr val="C00000"/>
                </a:solidFill>
                <a:effectLst/>
                <a:latin typeface="Cambria" panose="02040503050406030204" pitchFamily="18" charset="0"/>
                <a:ea typeface="Times New Roman" panose="02020603050405020304" pitchFamily="18" charset="0"/>
              </a:rPr>
              <a:t> 1. Claimed (by critics) to have originated with</a:t>
            </a:r>
          </a:p>
          <a:p>
            <a:pPr marL="514350" indent="-171450" algn="just">
              <a:lnSpc>
                <a:spcPct val="100000"/>
              </a:lnSpc>
              <a:spcBef>
                <a:spcPts val="0"/>
              </a:spcBef>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the Jesuit, Luis de Alcazar (1554-1613) to</a:t>
            </a:r>
          </a:p>
          <a:p>
            <a:pPr marL="514350" indent="-171450" algn="just">
              <a:lnSpc>
                <a:spcPct val="100000"/>
              </a:lnSpc>
              <a:spcBef>
                <a:spcPts val="0"/>
              </a:spcBef>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refute the Reformers. </a:t>
            </a:r>
            <a:endParaRPr lang="en-US" sz="4400" b="1" i="1" dirty="0">
              <a:solidFill>
                <a:srgbClr val="C00000"/>
              </a:solidFill>
              <a:latin typeface="Cambria" panose="02040503050406030204" pitchFamily="18" charset="0"/>
            </a:endParaRPr>
          </a:p>
        </p:txBody>
      </p:sp>
    </p:spTree>
    <p:extLst>
      <p:ext uri="{BB962C8B-B14F-4D97-AF65-F5344CB8AC3E}">
        <p14:creationId xmlns:p14="http://schemas.microsoft.com/office/powerpoint/2010/main" val="62789193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80753" y="600074"/>
            <a:ext cx="11695814" cy="5815013"/>
          </a:xfrm>
        </p:spPr>
        <p:txBody>
          <a:bodyPr>
            <a:normAutofit/>
          </a:bodyPr>
          <a:lstStyle/>
          <a:p>
            <a:pPr marL="228600" marR="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   Disadvantages of the Preterist Approach</a:t>
            </a:r>
            <a:endParaRPr lang="en-US" sz="4000" b="1"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marL="0" marR="0" algn="l">
              <a:lnSpc>
                <a:spcPct val="100000"/>
              </a:lnSpc>
              <a:spcBef>
                <a:spcPts val="0"/>
              </a:spcBef>
              <a:spcAft>
                <a:spcPts val="0"/>
              </a:spcAft>
            </a:pPr>
            <a:r>
              <a:rPr lang="en-US" sz="4000" dirty="0">
                <a:solidFill>
                  <a:srgbClr val="C00000"/>
                </a:solidFill>
                <a:effectLst/>
                <a:latin typeface="Cambria" panose="02040503050406030204" pitchFamily="18" charset="0"/>
                <a:ea typeface="Times New Roman" panose="02020603050405020304" pitchFamily="18" charset="0"/>
              </a:rPr>
              <a:t>However, the preterist approach to both Revelation and the Olivet Discourse were held by some much earlier than this time. In a sixth-century commentary on Revelation 6:12, </a:t>
            </a:r>
            <a:r>
              <a:rPr lang="en-US" sz="4000" dirty="0" err="1">
                <a:solidFill>
                  <a:srgbClr val="C00000"/>
                </a:solidFill>
                <a:effectLst/>
                <a:latin typeface="Cambria" panose="02040503050406030204" pitchFamily="18" charset="0"/>
                <a:ea typeface="Times New Roman" panose="02020603050405020304" pitchFamily="18" charset="0"/>
              </a:rPr>
              <a:t>Arethas</a:t>
            </a:r>
            <a:r>
              <a:rPr lang="en-US" sz="4000" dirty="0">
                <a:solidFill>
                  <a:srgbClr val="C00000"/>
                </a:solidFill>
                <a:effectLst/>
                <a:latin typeface="Cambria" panose="02040503050406030204" pitchFamily="18" charset="0"/>
                <a:ea typeface="Times New Roman" panose="02020603050405020304" pitchFamily="18" charset="0"/>
              </a:rPr>
              <a:t> writes:</a:t>
            </a:r>
            <a:endParaRPr lang="en-US" sz="4000" b="1" i="1" dirty="0">
              <a:solidFill>
                <a:srgbClr val="C00000"/>
              </a:solidFill>
              <a:latin typeface="Cambria" panose="02040503050406030204" pitchFamily="18" charset="0"/>
            </a:endParaRPr>
          </a:p>
        </p:txBody>
      </p:sp>
    </p:spTree>
    <p:extLst>
      <p:ext uri="{BB962C8B-B14F-4D97-AF65-F5344CB8AC3E}">
        <p14:creationId xmlns:p14="http://schemas.microsoft.com/office/powerpoint/2010/main" val="193097072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80753" y="600074"/>
            <a:ext cx="11695814" cy="5815013"/>
          </a:xfrm>
        </p:spPr>
        <p:txBody>
          <a:bodyPr>
            <a:normAutofit/>
          </a:bodyPr>
          <a:lstStyle/>
          <a:p>
            <a:pPr marL="228600" marR="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   Disadvantages of the Preterist Approach</a:t>
            </a:r>
            <a:endParaRPr lang="en-US" sz="4000" b="1"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marL="0" marR="0" algn="l">
              <a:lnSpc>
                <a:spcPct val="100000"/>
              </a:lnSpc>
              <a:spcBef>
                <a:spcPts val="0"/>
              </a:spcBef>
              <a:spcAft>
                <a:spcPts val="0"/>
              </a:spcAft>
            </a:pPr>
            <a:endParaRPr lang="en-US" sz="4000" dirty="0">
              <a:solidFill>
                <a:srgbClr val="C00000"/>
              </a:solidFill>
              <a:effectLst/>
              <a:latin typeface="Cambria" panose="02040503050406030204" pitchFamily="18" charset="0"/>
              <a:ea typeface="Times New Roman" panose="02020603050405020304" pitchFamily="18" charset="0"/>
            </a:endParaRPr>
          </a:p>
          <a:p>
            <a:pPr marL="0" marR="0">
              <a:lnSpc>
                <a:spcPct val="100000"/>
              </a:lnSpc>
              <a:spcBef>
                <a:spcPts val="0"/>
              </a:spcBef>
              <a:spcAft>
                <a:spcPts val="0"/>
              </a:spcAft>
            </a:pPr>
            <a:r>
              <a:rPr lang="en-US" sz="4000" i="1" dirty="0">
                <a:solidFill>
                  <a:srgbClr val="C00000"/>
                </a:solidFill>
                <a:effectLst/>
                <a:latin typeface="Cambria" panose="02040503050406030204" pitchFamily="18" charset="0"/>
                <a:ea typeface="Times New Roman" panose="02020603050405020304" pitchFamily="18" charset="0"/>
              </a:rPr>
              <a:t>"Some refer this to </a:t>
            </a:r>
          </a:p>
          <a:p>
            <a:pPr marL="0" marR="0">
              <a:lnSpc>
                <a:spcPct val="100000"/>
              </a:lnSpc>
              <a:spcBef>
                <a:spcPts val="0"/>
              </a:spcBef>
              <a:spcAft>
                <a:spcPts val="0"/>
              </a:spcAft>
            </a:pPr>
            <a:r>
              <a:rPr lang="en-US" sz="4000" i="1" dirty="0">
                <a:solidFill>
                  <a:srgbClr val="C00000"/>
                </a:solidFill>
                <a:effectLst/>
                <a:latin typeface="Cambria" panose="02040503050406030204" pitchFamily="18" charset="0"/>
                <a:ea typeface="Times New Roman" panose="02020603050405020304" pitchFamily="18" charset="0"/>
              </a:rPr>
              <a:t>the siege of Jerusalem by Vespasian.”</a:t>
            </a:r>
            <a:endParaRPr lang="en-US" sz="4000" b="1" i="1" dirty="0">
              <a:solidFill>
                <a:srgbClr val="C00000"/>
              </a:solidFill>
              <a:latin typeface="Cambria" panose="02040503050406030204" pitchFamily="18" charset="0"/>
            </a:endParaRPr>
          </a:p>
        </p:txBody>
      </p:sp>
    </p:spTree>
    <p:extLst>
      <p:ext uri="{BB962C8B-B14F-4D97-AF65-F5344CB8AC3E}">
        <p14:creationId xmlns:p14="http://schemas.microsoft.com/office/powerpoint/2010/main" val="399189587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lnSpcReduction="10000"/>
          </a:bodyPr>
          <a:lstStyle/>
          <a:p>
            <a:pPr marL="171450" marR="0" algn="just">
              <a:lnSpc>
                <a:spcPct val="115000"/>
              </a:lnSpc>
              <a:spcBef>
                <a:spcPts val="0"/>
              </a:spcBef>
              <a:spcAft>
                <a:spcPts val="0"/>
              </a:spcAft>
            </a:pPr>
            <a:endParaRPr lang="en-US" sz="4000" dirty="0">
              <a:effectLst/>
              <a:latin typeface="Cambria" panose="02040503050406030204" pitchFamily="18" charset="0"/>
              <a:ea typeface="Times New Roman" panose="02020603050405020304" pitchFamily="18" charset="0"/>
            </a:endParaRPr>
          </a:p>
          <a:p>
            <a:pPr marL="171450" marR="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On Revelation 7:1, </a:t>
            </a:r>
            <a:r>
              <a:rPr lang="en-US" sz="4000" dirty="0" err="1">
                <a:effectLst/>
                <a:latin typeface="Cambria" panose="02040503050406030204" pitchFamily="18" charset="0"/>
                <a:ea typeface="Times New Roman" panose="02020603050405020304" pitchFamily="18" charset="0"/>
              </a:rPr>
              <a:t>Arethas</a:t>
            </a:r>
            <a:r>
              <a:rPr lang="en-US" sz="4000" dirty="0">
                <a:effectLst/>
                <a:latin typeface="Cambria" panose="02040503050406030204" pitchFamily="18" charset="0"/>
                <a:ea typeface="Times New Roman" panose="02020603050405020304" pitchFamily="18" charset="0"/>
              </a:rPr>
              <a:t> writes: </a:t>
            </a:r>
          </a:p>
          <a:p>
            <a:pPr marL="171450" marR="0" algn="just">
              <a:lnSpc>
                <a:spcPct val="115000"/>
              </a:lnSpc>
              <a:spcBef>
                <a:spcPts val="0"/>
              </a:spcBef>
              <a:spcAft>
                <a:spcPts val="0"/>
              </a:spcAft>
            </a:pPr>
            <a:endParaRPr lang="en-US" i="1" dirty="0">
              <a:latin typeface="Cambria" panose="02040503050406030204" pitchFamily="18" charset="0"/>
              <a:ea typeface="Times New Roman" panose="02020603050405020304" pitchFamily="18" charset="0"/>
            </a:endParaRPr>
          </a:p>
          <a:p>
            <a:pPr marL="171450" marR="0" algn="just">
              <a:lnSpc>
                <a:spcPct val="110000"/>
              </a:lnSpc>
              <a:spcBef>
                <a:spcPts val="0"/>
              </a:spcBef>
              <a:spcAft>
                <a:spcPts val="0"/>
              </a:spcAft>
            </a:pPr>
            <a:r>
              <a:rPr lang="en-US" sz="4000" i="1" dirty="0">
                <a:solidFill>
                  <a:srgbClr val="C00000"/>
                </a:solidFill>
                <a:effectLst/>
                <a:latin typeface="Cambria" panose="02040503050406030204" pitchFamily="18" charset="0"/>
                <a:ea typeface="Cambria" panose="02040503050406030204" pitchFamily="18" charset="0"/>
              </a:rPr>
              <a:t>"Here then, were manifestly shown to the Evangelist what things were to befall the Jews in their war against the Romans, in the way of avenging the sufferings inflicted upon Christ."</a:t>
            </a:r>
            <a:endParaRPr lang="en-US" sz="4000" dirty="0">
              <a:solidFill>
                <a:srgbClr val="C00000"/>
              </a:solidFill>
              <a:effectLst/>
              <a:latin typeface="Cambria" panose="02040503050406030204" pitchFamily="18" charset="0"/>
              <a:ea typeface="Cambria" panose="02040503050406030204" pitchFamily="18" charset="0"/>
            </a:endParaRPr>
          </a:p>
          <a:p>
            <a:pPr marL="685800" marR="0" indent="-342900" algn="just">
              <a:lnSpc>
                <a:spcPct val="115000"/>
              </a:lnSpc>
              <a:spcBef>
                <a:spcPts val="0"/>
              </a:spcBef>
              <a:spcAft>
                <a:spcPts val="0"/>
              </a:spcAft>
              <a:buAutoNum type="arabicPeriod"/>
            </a:pPr>
            <a:endParaRPr lang="en-US" sz="1800" dirty="0">
              <a:latin typeface="Cambria" panose="02040503050406030204" pitchFamily="18" charset="0"/>
              <a:ea typeface="Times New Roman" panose="02020603050405020304" pitchFamily="18" charset="0"/>
            </a:endParaRPr>
          </a:p>
          <a:p>
            <a:pPr marL="514350" marR="0" indent="-17145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r>
              <a:rPr lang="en-US" sz="4400" dirty="0">
                <a:effectLst/>
                <a:latin typeface="Cambria" panose="02040503050406030204" pitchFamily="18" charset="0"/>
              </a:rPr>
              <a:t> </a:t>
            </a:r>
            <a:endParaRPr lang="en-US" sz="4400" b="1" i="1" dirty="0">
              <a:latin typeface="Cambria" panose="02040503050406030204" pitchFamily="18" charset="0"/>
            </a:endParaRPr>
          </a:p>
        </p:txBody>
      </p:sp>
    </p:spTree>
    <p:extLst>
      <p:ext uri="{BB962C8B-B14F-4D97-AF65-F5344CB8AC3E}">
        <p14:creationId xmlns:p14="http://schemas.microsoft.com/office/powerpoint/2010/main" val="17296191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171450" marR="0" algn="just">
              <a:lnSpc>
                <a:spcPct val="115000"/>
              </a:lnSpc>
              <a:spcBef>
                <a:spcPts val="0"/>
              </a:spcBef>
              <a:spcAft>
                <a:spcPts val="0"/>
              </a:spcAft>
            </a:pPr>
            <a:endParaRPr lang="en-US" sz="4000" dirty="0">
              <a:effectLst/>
              <a:latin typeface="Cambria" panose="02040503050406030204" pitchFamily="18" charset="0"/>
              <a:ea typeface="Times New Roman" panose="02020603050405020304" pitchFamily="18" charset="0"/>
            </a:endParaRPr>
          </a:p>
          <a:p>
            <a:pPr marL="171450" marR="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…and a</a:t>
            </a:r>
            <a:r>
              <a:rPr lang="en-US" sz="4000" dirty="0">
                <a:effectLst/>
                <a:latin typeface="Cambria" panose="02040503050406030204" pitchFamily="18" charset="0"/>
                <a:ea typeface="Times New Roman" panose="02020603050405020304" pitchFamily="18" charset="0"/>
              </a:rPr>
              <a:t>t Revelation 7:4, </a:t>
            </a:r>
            <a:r>
              <a:rPr lang="en-US" sz="4000" dirty="0" err="1">
                <a:effectLst/>
                <a:latin typeface="Cambria" panose="02040503050406030204" pitchFamily="18" charset="0"/>
                <a:ea typeface="Times New Roman" panose="02020603050405020304" pitchFamily="18" charset="0"/>
              </a:rPr>
              <a:t>Arethas</a:t>
            </a:r>
            <a:r>
              <a:rPr lang="en-US" sz="4000" dirty="0">
                <a:effectLst/>
                <a:latin typeface="Cambria" panose="02040503050406030204" pitchFamily="18" charset="0"/>
                <a:ea typeface="Times New Roman" panose="02020603050405020304" pitchFamily="18" charset="0"/>
              </a:rPr>
              <a:t> writes: </a:t>
            </a:r>
          </a:p>
          <a:p>
            <a:pPr marL="171450" marR="0" algn="just">
              <a:lnSpc>
                <a:spcPct val="115000"/>
              </a:lnSpc>
              <a:spcBef>
                <a:spcPts val="0"/>
              </a:spcBef>
              <a:spcAft>
                <a:spcPts val="0"/>
              </a:spcAft>
            </a:pPr>
            <a:endParaRPr lang="en-US" i="1" dirty="0">
              <a:latin typeface="Cambria" panose="02040503050406030204" pitchFamily="18" charset="0"/>
              <a:ea typeface="Times New Roman" panose="02020603050405020304" pitchFamily="18" charset="0"/>
            </a:endParaRPr>
          </a:p>
          <a:p>
            <a:pPr marL="171450" marR="0" algn="just">
              <a:lnSpc>
                <a:spcPct val="100000"/>
              </a:lnSpc>
              <a:spcBef>
                <a:spcPts val="0"/>
              </a:spcBef>
              <a:spcAft>
                <a:spcPts val="0"/>
              </a:spcAft>
            </a:pPr>
            <a:r>
              <a:rPr lang="en-US" sz="4000" i="1" dirty="0">
                <a:solidFill>
                  <a:srgbClr val="C00000"/>
                </a:solidFill>
                <a:effectLst/>
                <a:latin typeface="Cambria" panose="02040503050406030204" pitchFamily="18" charset="0"/>
                <a:ea typeface="Times New Roman" panose="02020603050405020304" pitchFamily="18" charset="0"/>
              </a:rPr>
              <a:t>"When the Evangelist received these oracles, the destruction in which the Jews were involved was not yet inflicted by the Romans."</a:t>
            </a:r>
            <a:endParaRPr lang="en-US" sz="1800" dirty="0">
              <a:solidFill>
                <a:srgbClr val="C00000"/>
              </a:solidFill>
              <a:latin typeface="Cambria" panose="02040503050406030204" pitchFamily="18" charset="0"/>
              <a:ea typeface="Times New Roman" panose="02020603050405020304" pitchFamily="18" charset="0"/>
            </a:endParaRPr>
          </a:p>
          <a:p>
            <a:pPr marL="514350" marR="0" indent="-17145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r>
              <a:rPr lang="en-US" sz="4400" dirty="0">
                <a:effectLst/>
                <a:latin typeface="Cambria" panose="02040503050406030204" pitchFamily="18" charset="0"/>
              </a:rPr>
              <a:t> </a:t>
            </a:r>
            <a:endParaRPr lang="en-US" sz="4400" b="1" i="1" dirty="0">
              <a:latin typeface="Cambria" panose="02040503050406030204" pitchFamily="18" charset="0"/>
            </a:endParaRPr>
          </a:p>
        </p:txBody>
      </p:sp>
    </p:spTree>
    <p:extLst>
      <p:ext uri="{BB962C8B-B14F-4D97-AF65-F5344CB8AC3E}">
        <p14:creationId xmlns:p14="http://schemas.microsoft.com/office/powerpoint/2010/main" val="92149769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187115" y="600074"/>
            <a:ext cx="10300032" cy="5815013"/>
          </a:xfrm>
        </p:spPr>
        <p:txBody>
          <a:bodyPr>
            <a:normAutofit/>
          </a:bodyPr>
          <a:lstStyle/>
          <a:p>
            <a:pPr marL="228600" marR="0" algn="l">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Disadvantages of the Preterist Approach</a:t>
            </a:r>
            <a:endParaRPr lang="en-US" sz="4000" b="1"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dirty="0">
                <a:effectLst/>
                <a:latin typeface="Cambria" panose="02040503050406030204" pitchFamily="18" charset="0"/>
                <a:ea typeface="Times New Roman" panose="02020603050405020304" pitchFamily="18" charset="0"/>
              </a:rPr>
              <a:t> </a:t>
            </a:r>
          </a:p>
          <a:p>
            <a:pPr marL="0" marR="0" algn="just">
              <a:lnSpc>
                <a:spcPct val="100000"/>
              </a:lnSpc>
              <a:spcBef>
                <a:spcPts val="0"/>
              </a:spcBef>
              <a:spcAft>
                <a:spcPts val="0"/>
              </a:spcAft>
            </a:pPr>
            <a:r>
              <a:rPr lang="en-US" sz="4000" dirty="0">
                <a:solidFill>
                  <a:srgbClr val="C00000"/>
                </a:solidFill>
                <a:effectLst/>
                <a:latin typeface="Cambria" panose="02040503050406030204" pitchFamily="18" charset="0"/>
                <a:ea typeface="Times New Roman" panose="02020603050405020304" pitchFamily="18" charset="0"/>
              </a:rPr>
              <a:t>2. It’s validity </a:t>
            </a:r>
            <a:r>
              <a:rPr lang="en-US" sz="4000" dirty="0">
                <a:solidFill>
                  <a:srgbClr val="C00000"/>
                </a:solidFill>
                <a:latin typeface="Cambria" panose="02040503050406030204" pitchFamily="18" charset="0"/>
                <a:ea typeface="Times New Roman" panose="02020603050405020304" pitchFamily="18" charset="0"/>
              </a:rPr>
              <a:t>r</a:t>
            </a:r>
            <a:r>
              <a:rPr lang="en-US" sz="4000" dirty="0">
                <a:solidFill>
                  <a:srgbClr val="C00000"/>
                </a:solidFill>
                <a:effectLst/>
                <a:latin typeface="Cambria" panose="02040503050406030204" pitchFamily="18" charset="0"/>
                <a:ea typeface="Times New Roman" panose="02020603050405020304" pitchFamily="18" charset="0"/>
              </a:rPr>
              <a:t>equires, as no other approach</a:t>
            </a:r>
          </a:p>
          <a:p>
            <a:pPr marL="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does, a specifically early date of writing</a:t>
            </a:r>
          </a:p>
          <a:p>
            <a:pPr marL="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prior to A.D. 70, which is defensible </a:t>
            </a:r>
          </a:p>
          <a:p>
            <a:pPr marL="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but debated (see  discussion of date, below).</a:t>
            </a:r>
            <a:endParaRPr lang="en-US" sz="4000" dirty="0">
              <a:solidFill>
                <a:srgbClr val="C00000"/>
              </a:solidFill>
              <a:effectLst/>
              <a:latin typeface="Times New Roman" panose="02020603050405020304" pitchFamily="18" charset="0"/>
              <a:ea typeface="Times New Roman" panose="02020603050405020304" pitchFamily="18" charset="0"/>
            </a:endParaRPr>
          </a:p>
          <a:p>
            <a:pPr marL="514350" marR="0" indent="-17145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r>
              <a:rPr lang="en-US" sz="4400" dirty="0">
                <a:effectLst/>
                <a:latin typeface="Cambria" panose="02040503050406030204" pitchFamily="18" charset="0"/>
              </a:rPr>
              <a:t> </a:t>
            </a:r>
            <a:endParaRPr lang="en-US" sz="4400" b="1" i="1" dirty="0">
              <a:latin typeface="Cambria" panose="02040503050406030204" pitchFamily="18" charset="0"/>
            </a:endParaRPr>
          </a:p>
        </p:txBody>
      </p:sp>
    </p:spTree>
    <p:extLst>
      <p:ext uri="{BB962C8B-B14F-4D97-AF65-F5344CB8AC3E}">
        <p14:creationId xmlns:p14="http://schemas.microsoft.com/office/powerpoint/2010/main" val="23962533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r>
              <a:rPr lang="en-US" sz="4000" b="1" i="1" dirty="0">
                <a:solidFill>
                  <a:srgbClr val="C00000"/>
                </a:solidFill>
                <a:latin typeface="Cambria" panose="02040503050406030204" pitchFamily="18" charset="0"/>
              </a:rPr>
              <a:t>Date of Writing</a:t>
            </a:r>
          </a:p>
          <a:p>
            <a:endParaRPr lang="en-US" sz="2800" b="1" i="1" dirty="0">
              <a:latin typeface="Cambria" panose="02040503050406030204" pitchFamily="18" charset="0"/>
            </a:endParaRPr>
          </a:p>
          <a:p>
            <a:endParaRPr lang="en-US" sz="4000" b="1" i="1" dirty="0">
              <a:latin typeface="Cambria" panose="02040503050406030204" pitchFamily="18" charset="0"/>
            </a:endParaRPr>
          </a:p>
        </p:txBody>
      </p:sp>
    </p:spTree>
    <p:extLst>
      <p:ext uri="{BB962C8B-B14F-4D97-AF65-F5344CB8AC3E}">
        <p14:creationId xmlns:p14="http://schemas.microsoft.com/office/powerpoint/2010/main" val="324844644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r>
              <a:rPr lang="en-US" sz="4000" b="1" i="1" dirty="0">
                <a:latin typeface="Cambria" panose="02040503050406030204" pitchFamily="18" charset="0"/>
              </a:rPr>
              <a:t>Date of Writing</a:t>
            </a:r>
          </a:p>
          <a:p>
            <a:endParaRPr lang="en-US" sz="2800" b="1" i="1" dirty="0">
              <a:latin typeface="Cambria" panose="02040503050406030204" pitchFamily="18" charset="0"/>
            </a:endParaRPr>
          </a:p>
          <a:p>
            <a:r>
              <a:rPr lang="en-US" sz="4000" b="1" i="1" dirty="0">
                <a:solidFill>
                  <a:srgbClr val="C00000"/>
                </a:solidFill>
                <a:latin typeface="Cambria" panose="02040503050406030204" pitchFamily="18" charset="0"/>
              </a:rPr>
              <a:t>Two theories:</a:t>
            </a:r>
            <a:endParaRPr lang="en-US" sz="2000" b="1" i="1" dirty="0">
              <a:solidFill>
                <a:srgbClr val="C00000"/>
              </a:solidFill>
              <a:latin typeface="Cambria" panose="02040503050406030204" pitchFamily="18" charset="0"/>
            </a:endParaRPr>
          </a:p>
          <a:p>
            <a:endParaRPr lang="en-US" sz="2000" i="1" dirty="0">
              <a:latin typeface="Cambria" panose="02040503050406030204" pitchFamily="18" charset="0"/>
            </a:endParaRPr>
          </a:p>
          <a:p>
            <a:endParaRPr lang="en-US" sz="4000" b="1" i="1" dirty="0">
              <a:latin typeface="Cambria" panose="02040503050406030204" pitchFamily="18" charset="0"/>
            </a:endParaRPr>
          </a:p>
        </p:txBody>
      </p:sp>
    </p:spTree>
    <p:extLst>
      <p:ext uri="{BB962C8B-B14F-4D97-AF65-F5344CB8AC3E}">
        <p14:creationId xmlns:p14="http://schemas.microsoft.com/office/powerpoint/2010/main" val="126115922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r>
              <a:rPr lang="en-US" sz="4000" b="1" i="1" dirty="0">
                <a:latin typeface="Cambria" panose="02040503050406030204" pitchFamily="18" charset="0"/>
              </a:rPr>
              <a:t>Date of Writing</a:t>
            </a:r>
          </a:p>
          <a:p>
            <a:endParaRPr lang="en-US" sz="2800" b="1" i="1" dirty="0">
              <a:latin typeface="Cambria" panose="02040503050406030204" pitchFamily="18" charset="0"/>
            </a:endParaRPr>
          </a:p>
          <a:p>
            <a:r>
              <a:rPr lang="en-US" sz="4000" b="1" i="1" dirty="0">
                <a:latin typeface="Cambria" panose="02040503050406030204" pitchFamily="18" charset="0"/>
              </a:rPr>
              <a:t>Two theories:</a:t>
            </a:r>
            <a:endParaRPr lang="en-US" sz="2000" b="1" i="1" dirty="0">
              <a:latin typeface="Cambria" panose="02040503050406030204" pitchFamily="18" charset="0"/>
            </a:endParaRPr>
          </a:p>
          <a:p>
            <a:endParaRPr lang="en-US" sz="2000" i="1" dirty="0">
              <a:latin typeface="Cambria" panose="02040503050406030204" pitchFamily="18" charset="0"/>
            </a:endParaRPr>
          </a:p>
          <a:p>
            <a:pPr marL="742950" indent="-742950">
              <a:buAutoNum type="arabicParenR"/>
            </a:pPr>
            <a:r>
              <a:rPr lang="en-US" sz="4000" b="1" i="1" dirty="0">
                <a:solidFill>
                  <a:srgbClr val="C00000"/>
                </a:solidFill>
                <a:latin typeface="Cambria" panose="02040503050406030204" pitchFamily="18" charset="0"/>
              </a:rPr>
              <a:t>Early Date, </a:t>
            </a:r>
            <a:r>
              <a:rPr lang="en-US" sz="4000" i="1" dirty="0">
                <a:solidFill>
                  <a:srgbClr val="C00000"/>
                </a:solidFill>
                <a:latin typeface="Cambria" panose="02040503050406030204" pitchFamily="18" charset="0"/>
              </a:rPr>
              <a:t>prior to A.D.70 (the reign of Nero)</a:t>
            </a:r>
          </a:p>
          <a:p>
            <a:endParaRPr lang="en-US" sz="2800" i="1" dirty="0">
              <a:latin typeface="Cambria" panose="02040503050406030204" pitchFamily="18" charset="0"/>
            </a:endParaRPr>
          </a:p>
        </p:txBody>
      </p:sp>
    </p:spTree>
    <p:extLst>
      <p:ext uri="{BB962C8B-B14F-4D97-AF65-F5344CB8AC3E}">
        <p14:creationId xmlns:p14="http://schemas.microsoft.com/office/powerpoint/2010/main" val="1947937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dirty="0"/>
          </a:p>
          <a:p>
            <a:pPr marL="400050" marR="0" indent="-342900" algn="just">
              <a:lnSpc>
                <a:spcPct val="115000"/>
              </a:lnSpc>
              <a:spcBef>
                <a:spcPts val="0"/>
              </a:spcBef>
              <a:spcAft>
                <a:spcPts val="0"/>
              </a:spcAft>
              <a:buAutoNum type="alphaUcPeriod"/>
            </a:pPr>
            <a:r>
              <a:rPr lang="en-US" sz="4000" b="1" dirty="0">
                <a:effectLst/>
                <a:latin typeface="Cambria" panose="02040503050406030204" pitchFamily="18" charset="0"/>
                <a:ea typeface="Times New Roman" panose="02020603050405020304" pitchFamily="18" charset="0"/>
              </a:rPr>
              <a:t>  As a Prophecy…</a:t>
            </a:r>
            <a:endParaRPr lang="en-US" sz="1200" b="1" dirty="0">
              <a:effectLst/>
              <a:latin typeface="Cambria" panose="02040503050406030204" pitchFamily="18" charset="0"/>
              <a:ea typeface="Times New Roman" panose="02020603050405020304" pitchFamily="18" charset="0"/>
            </a:endParaRPr>
          </a:p>
          <a:p>
            <a:pPr marL="57150" marR="0" algn="just">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571500" marR="0" indent="-342900" algn="just">
              <a:lnSpc>
                <a:spcPct val="100000"/>
              </a:lnSpc>
              <a:spcBef>
                <a:spcPts val="0"/>
              </a:spcBef>
              <a:spcAft>
                <a:spcPts val="0"/>
              </a:spcAft>
              <a:buAutoNum type="arabicPeriod"/>
            </a:pPr>
            <a:r>
              <a:rPr lang="en-US" sz="4000" dirty="0">
                <a:effectLst/>
                <a:latin typeface="Cambria" panose="02040503050406030204" pitchFamily="18" charset="0"/>
                <a:ea typeface="Times New Roman" panose="02020603050405020304" pitchFamily="18" charset="0"/>
              </a:rPr>
              <a:t>    It foretells future events.</a:t>
            </a:r>
            <a:endParaRPr lang="en-US" sz="1200" dirty="0">
              <a:effectLst/>
              <a:latin typeface="Cambria" panose="02040503050406030204" pitchFamily="18" charset="0"/>
              <a:ea typeface="Times New Roman" panose="02020603050405020304" pitchFamily="18" charset="0"/>
            </a:endParaRPr>
          </a:p>
          <a:p>
            <a:pPr marL="228600" marR="0" algn="just">
              <a:lnSpc>
                <a:spcPct val="100000"/>
              </a:lnSpc>
              <a:spcBef>
                <a:spcPts val="0"/>
              </a:spcBef>
              <a:spcAft>
                <a:spcPts val="0"/>
              </a:spcAft>
            </a:pPr>
            <a:r>
              <a:rPr lang="en-US" sz="1200" dirty="0">
                <a:effectLst/>
                <a:latin typeface="Cambria" panose="020405030504060302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228600" marR="0" algn="just">
              <a:lnSpc>
                <a:spcPct val="100000"/>
              </a:lnSpc>
              <a:spcBef>
                <a:spcPts val="0"/>
              </a:spcBef>
              <a:spcAft>
                <a:spcPts val="0"/>
              </a:spcAft>
            </a:pPr>
            <a:r>
              <a:rPr lang="en-US" sz="4000" dirty="0">
                <a:solidFill>
                  <a:srgbClr val="C00000"/>
                </a:solidFill>
                <a:effectLst/>
                <a:latin typeface="Cambria" panose="02040503050406030204" pitchFamily="18" charset="0"/>
                <a:ea typeface="Times New Roman" panose="02020603050405020304" pitchFamily="18" charset="0"/>
              </a:rPr>
              <a:t>2.    It "forthtells" Christ's message to the</a:t>
            </a:r>
          </a:p>
          <a:p>
            <a:pPr marL="22860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churches (Chapters 2-3).</a:t>
            </a:r>
            <a:endParaRPr lang="en-US" sz="40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338955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771180" y="600074"/>
            <a:ext cx="10715967" cy="5815013"/>
          </a:xfrm>
        </p:spPr>
        <p:txBody>
          <a:bodyPr>
            <a:normAutofit/>
          </a:bodyPr>
          <a:lstStyle/>
          <a:p>
            <a:r>
              <a:rPr lang="en-US" sz="4000" b="1" i="1" dirty="0">
                <a:latin typeface="Cambria" panose="02040503050406030204" pitchFamily="18" charset="0"/>
              </a:rPr>
              <a:t>Date of Writing</a:t>
            </a:r>
            <a:endParaRPr lang="en-US" sz="2800" b="1" i="1" dirty="0">
              <a:latin typeface="Cambria" panose="02040503050406030204" pitchFamily="18" charset="0"/>
            </a:endParaRPr>
          </a:p>
          <a:p>
            <a:endParaRPr lang="en-US" sz="2800" b="1" i="1" dirty="0">
              <a:latin typeface="Cambria" panose="02040503050406030204" pitchFamily="18" charset="0"/>
            </a:endParaRPr>
          </a:p>
          <a:p>
            <a:r>
              <a:rPr lang="en-US" sz="4000" b="1" i="1" dirty="0">
                <a:latin typeface="Cambria" panose="02040503050406030204" pitchFamily="18" charset="0"/>
              </a:rPr>
              <a:t>Two theories:</a:t>
            </a:r>
            <a:endParaRPr lang="en-US" sz="2000" b="1" i="1" dirty="0">
              <a:latin typeface="Cambria" panose="02040503050406030204" pitchFamily="18" charset="0"/>
            </a:endParaRPr>
          </a:p>
          <a:p>
            <a:endParaRPr lang="en-US" sz="2000" i="1" dirty="0">
              <a:latin typeface="Cambria" panose="02040503050406030204" pitchFamily="18" charset="0"/>
            </a:endParaRPr>
          </a:p>
          <a:p>
            <a:pPr marL="742950" indent="-742950" algn="l">
              <a:buAutoNum type="arabicParenR"/>
            </a:pPr>
            <a:r>
              <a:rPr lang="en-US" sz="4000" b="1" i="1" dirty="0">
                <a:latin typeface="Cambria" panose="02040503050406030204" pitchFamily="18" charset="0"/>
              </a:rPr>
              <a:t>Early Date, </a:t>
            </a:r>
            <a:r>
              <a:rPr lang="en-US" sz="4000" i="1" dirty="0">
                <a:latin typeface="Cambria" panose="02040503050406030204" pitchFamily="18" charset="0"/>
              </a:rPr>
              <a:t>prior to A.D.70 (the reign of Nero)</a:t>
            </a:r>
          </a:p>
          <a:p>
            <a:pPr marL="742950" indent="-742950" algn="l">
              <a:buAutoNum type="arabicParenR"/>
            </a:pPr>
            <a:endParaRPr lang="en-US" sz="1800" i="1" dirty="0">
              <a:latin typeface="Cambria" panose="02040503050406030204" pitchFamily="18" charset="0"/>
            </a:endParaRPr>
          </a:p>
          <a:p>
            <a:pPr marL="742950" indent="-742950" algn="l">
              <a:buAutoNum type="arabicParenR"/>
            </a:pPr>
            <a:r>
              <a:rPr lang="en-US" sz="4000" b="1" i="1" dirty="0">
                <a:solidFill>
                  <a:srgbClr val="C00000"/>
                </a:solidFill>
                <a:latin typeface="Cambria" panose="02040503050406030204" pitchFamily="18" charset="0"/>
              </a:rPr>
              <a:t>Late Date, </a:t>
            </a:r>
            <a:r>
              <a:rPr lang="en-US" sz="4000" i="1" dirty="0">
                <a:solidFill>
                  <a:srgbClr val="C00000"/>
                </a:solidFill>
                <a:latin typeface="Cambria" panose="02040503050406030204" pitchFamily="18" charset="0"/>
              </a:rPr>
              <a:t>around A.D.96 (Domitian’s reign)</a:t>
            </a:r>
          </a:p>
          <a:p>
            <a:endParaRPr lang="en-US" sz="4000" b="1" i="1" dirty="0">
              <a:latin typeface="Cambria" panose="02040503050406030204" pitchFamily="18" charset="0"/>
            </a:endParaRPr>
          </a:p>
        </p:txBody>
      </p:sp>
    </p:spTree>
    <p:extLst>
      <p:ext uri="{BB962C8B-B14F-4D97-AF65-F5344CB8AC3E}">
        <p14:creationId xmlns:p14="http://schemas.microsoft.com/office/powerpoint/2010/main" val="391740946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r>
              <a:rPr lang="en-US" sz="3800" b="1" i="1" dirty="0">
                <a:solidFill>
                  <a:srgbClr val="C00000"/>
                </a:solidFill>
                <a:latin typeface="Cambria" panose="02040503050406030204" pitchFamily="18" charset="0"/>
              </a:rPr>
              <a:t>Evidence of Early Date (pre-A.D. 70)</a:t>
            </a:r>
          </a:p>
          <a:p>
            <a:r>
              <a:rPr lang="en-US" sz="3800" b="1" i="1" dirty="0">
                <a:latin typeface="Cambria" panose="02040503050406030204" pitchFamily="18" charset="0"/>
              </a:rPr>
              <a:t> </a:t>
            </a:r>
          </a:p>
          <a:p>
            <a:pPr marL="285750" marR="0" indent="-11430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1361124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r>
              <a:rPr lang="en-US" sz="4000" b="1" i="1" dirty="0">
                <a:latin typeface="Cambria" panose="02040503050406030204" pitchFamily="18" charset="0"/>
              </a:rPr>
              <a:t>Evidence of Early Date (pre-A.D. 70)</a:t>
            </a:r>
          </a:p>
          <a:p>
            <a:r>
              <a:rPr lang="en-US" sz="3800" b="1" i="1" dirty="0">
                <a:latin typeface="Cambria" panose="02040503050406030204" pitchFamily="18" charset="0"/>
              </a:rPr>
              <a:t> </a:t>
            </a:r>
          </a:p>
          <a:p>
            <a:pPr marL="171450" marR="0" algn="just">
              <a:lnSpc>
                <a:spcPct val="100000"/>
              </a:lnSpc>
              <a:spcBef>
                <a:spcPts val="0"/>
              </a:spcBef>
              <a:spcAft>
                <a:spcPts val="0"/>
              </a:spcAft>
            </a:pPr>
            <a:r>
              <a:rPr lang="en-US" sz="4000" dirty="0">
                <a:solidFill>
                  <a:srgbClr val="C00000"/>
                </a:solidFill>
                <a:effectLst/>
                <a:latin typeface="Cambria" panose="02040503050406030204" pitchFamily="18" charset="0"/>
                <a:ea typeface="Cambria" panose="02040503050406030204" pitchFamily="18" charset="0"/>
              </a:rPr>
              <a:t>1.  Notable Advocates: Adam Clarke, Alfred</a:t>
            </a:r>
          </a:p>
          <a:p>
            <a:pPr marL="171450" marR="0" algn="just">
              <a:lnSpc>
                <a:spcPct val="100000"/>
              </a:lnSpc>
              <a:spcBef>
                <a:spcPts val="0"/>
              </a:spcBef>
              <a:spcAft>
                <a:spcPts val="0"/>
              </a:spcAft>
            </a:pPr>
            <a:r>
              <a:rPr lang="en-US" sz="4000" dirty="0">
                <a:solidFill>
                  <a:srgbClr val="C00000"/>
                </a:solidFill>
                <a:latin typeface="Cambria" panose="02040503050406030204" pitchFamily="18" charset="0"/>
                <a:ea typeface="Cambria" panose="02040503050406030204" pitchFamily="18" charset="0"/>
              </a:rPr>
              <a:t>      </a:t>
            </a:r>
            <a:r>
              <a:rPr lang="en-US" sz="4000" dirty="0" err="1">
                <a:solidFill>
                  <a:srgbClr val="C00000"/>
                </a:solidFill>
                <a:effectLst/>
                <a:latin typeface="Cambria" panose="02040503050406030204" pitchFamily="18" charset="0"/>
                <a:ea typeface="Cambria" panose="02040503050406030204" pitchFamily="18" charset="0"/>
              </a:rPr>
              <a:t>Edersheim</a:t>
            </a:r>
            <a:r>
              <a:rPr lang="en-US" sz="4000" dirty="0">
                <a:solidFill>
                  <a:srgbClr val="C00000"/>
                </a:solidFill>
                <a:effectLst/>
                <a:latin typeface="Cambria" panose="02040503050406030204" pitchFamily="18" charset="0"/>
                <a:ea typeface="Cambria" panose="02040503050406030204" pitchFamily="18" charset="0"/>
              </a:rPr>
              <a:t>, J.B. Lightfoot, John A.T. Robinson,</a:t>
            </a:r>
          </a:p>
          <a:p>
            <a:pPr marL="171450" marR="0" algn="just">
              <a:lnSpc>
                <a:spcPct val="100000"/>
              </a:lnSpc>
              <a:spcBef>
                <a:spcPts val="0"/>
              </a:spcBef>
              <a:spcAft>
                <a:spcPts val="0"/>
              </a:spcAft>
            </a:pPr>
            <a:r>
              <a:rPr lang="en-US" sz="4000" dirty="0">
                <a:solidFill>
                  <a:srgbClr val="C00000"/>
                </a:solidFill>
                <a:latin typeface="Cambria" panose="02040503050406030204" pitchFamily="18" charset="0"/>
                <a:ea typeface="Cambria" panose="02040503050406030204" pitchFamily="18" charset="0"/>
              </a:rPr>
              <a:t>      </a:t>
            </a:r>
            <a:r>
              <a:rPr lang="en-US" sz="4000" dirty="0">
                <a:solidFill>
                  <a:srgbClr val="C00000"/>
                </a:solidFill>
                <a:effectLst/>
                <a:latin typeface="Cambria" panose="02040503050406030204" pitchFamily="18" charset="0"/>
                <a:ea typeface="Cambria" panose="02040503050406030204" pitchFamily="18" charset="0"/>
              </a:rPr>
              <a:t>Philip Schaff, Jay Adams, and </a:t>
            </a:r>
            <a:r>
              <a:rPr lang="en-US" sz="4000" dirty="0">
                <a:solidFill>
                  <a:srgbClr val="C00000"/>
                </a:solidFill>
                <a:latin typeface="Cambria" panose="02040503050406030204" pitchFamily="18" charset="0"/>
                <a:ea typeface="Cambria" panose="02040503050406030204" pitchFamily="18" charset="0"/>
              </a:rPr>
              <a:t>many others</a:t>
            </a:r>
            <a:r>
              <a:rPr lang="en-US" sz="4000" dirty="0">
                <a:solidFill>
                  <a:srgbClr val="C00000"/>
                </a:solidFill>
                <a:effectLst/>
                <a:latin typeface="Cambria" panose="02040503050406030204" pitchFamily="18" charset="0"/>
                <a:ea typeface="Cambria" panose="02040503050406030204" pitchFamily="18" charset="0"/>
              </a:rPr>
              <a:t>.</a:t>
            </a:r>
          </a:p>
          <a:p>
            <a:pPr marL="285750" marR="0" indent="-11430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 </a:t>
            </a:r>
            <a:endParaRPr lang="en-US" sz="4000" dirty="0">
              <a:effectLst/>
              <a:latin typeface="Times New Roman" panose="02020603050405020304" pitchFamily="18" charset="0"/>
              <a:ea typeface="Times New Roman" panose="02020603050405020304" pitchFamily="18" charset="0"/>
            </a:endParaRPr>
          </a:p>
          <a:p>
            <a:pPr marL="285750" marR="0" indent="-11430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9990809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r>
              <a:rPr lang="en-US" sz="4000" b="1" i="1" dirty="0">
                <a:latin typeface="Cambria" panose="02040503050406030204" pitchFamily="18" charset="0"/>
              </a:rPr>
              <a:t>Evidence of Early Date (pre-A.D. 70)</a:t>
            </a:r>
          </a:p>
          <a:p>
            <a:r>
              <a:rPr lang="en-US" sz="3800" b="1" i="1" dirty="0">
                <a:latin typeface="Cambria" panose="02040503050406030204" pitchFamily="18" charset="0"/>
              </a:rPr>
              <a:t> </a:t>
            </a:r>
          </a:p>
          <a:p>
            <a:pPr marL="171450" marR="0" algn="just">
              <a:lnSpc>
                <a:spcPct val="100000"/>
              </a:lnSpc>
              <a:spcBef>
                <a:spcPts val="0"/>
              </a:spcBef>
              <a:spcAft>
                <a:spcPts val="0"/>
              </a:spcAft>
            </a:pPr>
            <a:r>
              <a:rPr lang="en-US" sz="4000" dirty="0">
                <a:effectLst/>
                <a:latin typeface="Cambria" panose="02040503050406030204" pitchFamily="18" charset="0"/>
                <a:ea typeface="Times New Roman" panose="02020603050405020304" pitchFamily="18" charset="0"/>
              </a:rPr>
              <a:t>1.  Notable Advocates: Adam Clarke, Alfred</a:t>
            </a:r>
          </a:p>
          <a:p>
            <a:pPr marL="171450" marR="0" algn="just">
              <a:lnSpc>
                <a:spcPct val="100000"/>
              </a:lnSpc>
              <a:spcBef>
                <a:spcPts val="0"/>
              </a:spcBef>
              <a:spcAft>
                <a:spcPts val="0"/>
              </a:spcAft>
            </a:pPr>
            <a:r>
              <a:rPr lang="en-US" sz="4000" dirty="0">
                <a:latin typeface="Cambria" panose="02040503050406030204" pitchFamily="18" charset="0"/>
                <a:ea typeface="Times New Roman" panose="02020603050405020304" pitchFamily="18" charset="0"/>
              </a:rPr>
              <a:t>     </a:t>
            </a:r>
            <a:r>
              <a:rPr lang="en-US" sz="4000" dirty="0">
                <a:effectLst/>
                <a:latin typeface="Cambria" panose="02040503050406030204" pitchFamily="18" charset="0"/>
                <a:ea typeface="Times New Roman" panose="02020603050405020304" pitchFamily="18" charset="0"/>
              </a:rPr>
              <a:t> </a:t>
            </a:r>
            <a:r>
              <a:rPr lang="en-US" sz="4000" dirty="0" err="1">
                <a:effectLst/>
                <a:latin typeface="Cambria" panose="02040503050406030204" pitchFamily="18" charset="0"/>
                <a:ea typeface="Times New Roman" panose="02020603050405020304" pitchFamily="18" charset="0"/>
              </a:rPr>
              <a:t>Edersheim</a:t>
            </a:r>
            <a:r>
              <a:rPr lang="en-US" sz="4000" dirty="0">
                <a:effectLst/>
                <a:latin typeface="Cambria" panose="02040503050406030204" pitchFamily="18" charset="0"/>
                <a:ea typeface="Times New Roman" panose="02020603050405020304" pitchFamily="18" charset="0"/>
              </a:rPr>
              <a:t>, J.B. Lightfoot, John A.T. Robinson,</a:t>
            </a:r>
          </a:p>
          <a:p>
            <a:pPr marL="171450" marR="0" algn="just">
              <a:lnSpc>
                <a:spcPct val="100000"/>
              </a:lnSpc>
              <a:spcBef>
                <a:spcPts val="0"/>
              </a:spcBef>
              <a:spcAft>
                <a:spcPts val="0"/>
              </a:spcAft>
            </a:pPr>
            <a:r>
              <a:rPr lang="en-US" sz="4000" dirty="0">
                <a:latin typeface="Cambria" panose="02040503050406030204" pitchFamily="18" charset="0"/>
                <a:ea typeface="Times New Roman" panose="02020603050405020304" pitchFamily="18" charset="0"/>
              </a:rPr>
              <a:t>     </a:t>
            </a:r>
            <a:r>
              <a:rPr lang="en-US" sz="4000" dirty="0">
                <a:effectLst/>
                <a:latin typeface="Cambria" panose="02040503050406030204" pitchFamily="18" charset="0"/>
                <a:ea typeface="Times New Roman" panose="02020603050405020304" pitchFamily="18" charset="0"/>
              </a:rPr>
              <a:t> Philip Schaff, Jay Adams, and many others.</a:t>
            </a:r>
            <a:endParaRPr lang="en-US" sz="2000" dirty="0">
              <a:effectLst/>
              <a:latin typeface="Times New Roman" panose="02020603050405020304" pitchFamily="18" charset="0"/>
              <a:ea typeface="Times New Roman" panose="02020603050405020304" pitchFamily="18" charset="0"/>
            </a:endParaRPr>
          </a:p>
          <a:p>
            <a:pPr marL="285750" marR="0" indent="-114300" algn="just">
              <a:lnSpc>
                <a:spcPct val="115000"/>
              </a:lnSpc>
              <a:spcBef>
                <a:spcPts val="0"/>
              </a:spcBef>
              <a:spcAft>
                <a:spcPts val="0"/>
              </a:spcAft>
            </a:pPr>
            <a:r>
              <a:rPr lang="en-US" sz="2000" dirty="0">
                <a:effectLst/>
                <a:latin typeface="Cambria" panose="020405030504060302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285750" indent="-114300" algn="just">
              <a:lnSpc>
                <a:spcPct val="115000"/>
              </a:lnSpc>
              <a:spcBef>
                <a:spcPts val="0"/>
              </a:spcBef>
            </a:pPr>
            <a:r>
              <a:rPr lang="en-US" sz="4000" dirty="0">
                <a:solidFill>
                  <a:srgbClr val="C00000"/>
                </a:solidFill>
                <a:latin typeface="Cambria" panose="02040503050406030204" pitchFamily="18" charset="0"/>
                <a:ea typeface="Times New Roman" panose="02020603050405020304" pitchFamily="18" charset="0"/>
              </a:rPr>
              <a:t>2</a:t>
            </a:r>
            <a:r>
              <a:rPr lang="en-US" sz="4000" dirty="0">
                <a:solidFill>
                  <a:srgbClr val="C00000"/>
                </a:solidFill>
                <a:effectLst/>
                <a:latin typeface="Cambria" panose="02040503050406030204" pitchFamily="18" charset="0"/>
                <a:ea typeface="Times New Roman" panose="02020603050405020304" pitchFamily="18" charset="0"/>
              </a:rPr>
              <a:t>.   The church/Jewish situation</a:t>
            </a:r>
            <a:endParaRPr lang="en-US" sz="4000" dirty="0">
              <a:solidFill>
                <a:srgbClr val="C00000"/>
              </a:solidFill>
              <a:effectLst/>
              <a:latin typeface="Times New Roman" panose="02020603050405020304" pitchFamily="18" charset="0"/>
              <a:ea typeface="Times New Roman" panose="02020603050405020304" pitchFamily="18" charset="0"/>
            </a:endParaRPr>
          </a:p>
          <a:p>
            <a:pPr marL="285750" marR="0" indent="-11430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715062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702364" y="600074"/>
            <a:ext cx="10784783" cy="5815013"/>
          </a:xfrm>
        </p:spPr>
        <p:txBody>
          <a:bodyPr>
            <a:normAutofit/>
          </a:bodyPr>
          <a:lstStyle/>
          <a:p>
            <a:r>
              <a:rPr lang="en-US" sz="4000" b="1" i="1" dirty="0">
                <a:latin typeface="Cambria" panose="02040503050406030204" pitchFamily="18" charset="0"/>
              </a:rPr>
              <a:t>Evidence of Early Date (pre-A.D. 70)</a:t>
            </a:r>
          </a:p>
          <a:p>
            <a:r>
              <a:rPr lang="en-US" b="1" i="1" dirty="0">
                <a:latin typeface="Cambria" panose="02040503050406030204" pitchFamily="18" charset="0"/>
              </a:rPr>
              <a:t> </a:t>
            </a:r>
            <a:r>
              <a:rPr lang="en-US" dirty="0">
                <a:effectLst/>
                <a:latin typeface="Cambria" panose="020405030504060302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285750" indent="-114300" algn="just">
              <a:lnSpc>
                <a:spcPct val="115000"/>
              </a:lnSpc>
              <a:spcBef>
                <a:spcPts val="0"/>
              </a:spcBef>
            </a:pPr>
            <a:r>
              <a:rPr lang="en-US" sz="4000" dirty="0">
                <a:solidFill>
                  <a:srgbClr val="C00000"/>
                </a:solidFill>
                <a:latin typeface="Cambria" panose="02040503050406030204" pitchFamily="18" charset="0"/>
                <a:ea typeface="Times New Roman" panose="02020603050405020304" pitchFamily="18" charset="0"/>
              </a:rPr>
              <a:t>3</a:t>
            </a:r>
            <a:r>
              <a:rPr lang="en-US" sz="4000" dirty="0">
                <a:solidFill>
                  <a:srgbClr val="C00000"/>
                </a:solidFill>
                <a:effectLst/>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Cambria" panose="02040503050406030204" pitchFamily="18" charset="0"/>
              </a:rPr>
              <a:t>The existing temple (11:1-2)</a:t>
            </a:r>
          </a:p>
          <a:p>
            <a:pPr marL="285750" marR="0" indent="-114300" algn="just">
              <a:lnSpc>
                <a:spcPct val="115000"/>
              </a:lnSpc>
              <a:spcBef>
                <a:spcPts val="0"/>
              </a:spcBef>
              <a:spcAft>
                <a:spcPts val="0"/>
              </a:spcAft>
            </a:pP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7758949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702364" y="600074"/>
            <a:ext cx="10784783" cy="5815013"/>
          </a:xfrm>
        </p:spPr>
        <p:txBody>
          <a:bodyPr>
            <a:normAutofit/>
          </a:bodyPr>
          <a:lstStyle/>
          <a:p>
            <a:r>
              <a:rPr lang="en-US" sz="4000" b="1" i="1" dirty="0">
                <a:latin typeface="Cambria" panose="02040503050406030204" pitchFamily="18" charset="0"/>
              </a:rPr>
              <a:t>Evidence of Early Date (pre-A.D. 70)</a:t>
            </a:r>
          </a:p>
          <a:p>
            <a:r>
              <a:rPr lang="en-US" b="1" i="1" dirty="0">
                <a:latin typeface="Cambria" panose="02040503050406030204" pitchFamily="18" charset="0"/>
              </a:rPr>
              <a:t> </a:t>
            </a:r>
            <a:r>
              <a:rPr lang="en-US" dirty="0">
                <a:effectLst/>
                <a:latin typeface="Cambria" panose="020405030504060302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285750" indent="-114300" algn="just">
              <a:lnSpc>
                <a:spcPct val="115000"/>
              </a:lnSpc>
              <a:spcBef>
                <a:spcPts val="0"/>
              </a:spcBef>
            </a:pPr>
            <a:r>
              <a:rPr lang="en-US" sz="4000" dirty="0">
                <a:latin typeface="Cambria" panose="02040503050406030204" pitchFamily="18" charset="0"/>
                <a:ea typeface="Times New Roman" panose="02020603050405020304" pitchFamily="18" charset="0"/>
              </a:rPr>
              <a:t>3</a:t>
            </a:r>
            <a:r>
              <a:rPr lang="en-US" sz="4000" dirty="0">
                <a:effectLst/>
                <a:latin typeface="Cambria" panose="02040503050406030204" pitchFamily="18" charset="0"/>
                <a:ea typeface="Times New Roman" panose="02020603050405020304" pitchFamily="18" charset="0"/>
              </a:rPr>
              <a:t>.  The existing temple (11:1-2)</a:t>
            </a:r>
            <a:endParaRPr lang="en-US" sz="4000" dirty="0">
              <a:effectLst/>
              <a:latin typeface="Times New Roman" panose="02020603050405020304" pitchFamily="18" charset="0"/>
              <a:ea typeface="Times New Roman" panose="02020603050405020304" pitchFamily="18" charset="0"/>
            </a:endParaRPr>
          </a:p>
          <a:p>
            <a:pPr marL="285750" marR="0" indent="-114300" algn="just">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285750" indent="-114300" algn="just">
              <a:lnSpc>
                <a:spcPct val="100000"/>
              </a:lnSpc>
              <a:spcBef>
                <a:spcPts val="0"/>
              </a:spcBef>
            </a:pPr>
            <a:r>
              <a:rPr lang="en-US" sz="4000" dirty="0">
                <a:solidFill>
                  <a:srgbClr val="C00000"/>
                </a:solidFill>
                <a:latin typeface="Cambria" panose="02040503050406030204" pitchFamily="18" charset="0"/>
                <a:ea typeface="Times New Roman" panose="02020603050405020304" pitchFamily="18" charset="0"/>
              </a:rPr>
              <a:t>4</a:t>
            </a:r>
            <a:r>
              <a:rPr lang="en-US" sz="4000" dirty="0">
                <a:solidFill>
                  <a:srgbClr val="C00000"/>
                </a:solidFill>
                <a:effectLst/>
                <a:latin typeface="Cambria" panose="02040503050406030204" pitchFamily="18" charset="0"/>
                <a:ea typeface="Times New Roman" panose="02020603050405020304" pitchFamily="18" charset="0"/>
              </a:rPr>
              <a:t>.  Identification of "666" (13:18) with Caesar</a:t>
            </a:r>
          </a:p>
          <a:p>
            <a:pPr marL="285750" indent="-114300" algn="just">
              <a:lnSpc>
                <a:spcPct val="100000"/>
              </a:lnSpc>
              <a:spcBef>
                <a:spcPts val="0"/>
              </a:spcBef>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Nero (Heb. </a:t>
            </a:r>
            <a:r>
              <a:rPr lang="en-US" sz="4000" dirty="0" err="1">
                <a:solidFill>
                  <a:srgbClr val="C00000"/>
                </a:solidFill>
                <a:effectLst/>
                <a:latin typeface="Cambria" panose="02040503050406030204" pitchFamily="18" charset="0"/>
                <a:ea typeface="Times New Roman" panose="02020603050405020304" pitchFamily="18" charset="0"/>
              </a:rPr>
              <a:t>Kaisar</a:t>
            </a:r>
            <a:r>
              <a:rPr lang="en-US" sz="4000" dirty="0">
                <a:solidFill>
                  <a:srgbClr val="C00000"/>
                </a:solidFill>
                <a:effectLst/>
                <a:latin typeface="Cambria" panose="02040503050406030204" pitchFamily="18" charset="0"/>
                <a:ea typeface="Times New Roman" panose="02020603050405020304" pitchFamily="18" charset="0"/>
              </a:rPr>
              <a:t> </a:t>
            </a:r>
            <a:r>
              <a:rPr lang="en-US" sz="4000" dirty="0" err="1">
                <a:solidFill>
                  <a:srgbClr val="C00000"/>
                </a:solidFill>
                <a:effectLst/>
                <a:latin typeface="Cambria" panose="02040503050406030204" pitchFamily="18" charset="0"/>
                <a:ea typeface="Times New Roman" panose="02020603050405020304" pitchFamily="18" charset="0"/>
              </a:rPr>
              <a:t>Neron</a:t>
            </a:r>
            <a:r>
              <a:rPr lang="en-US" sz="4000" dirty="0">
                <a:solidFill>
                  <a:srgbClr val="C00000"/>
                </a:solidFill>
                <a:effectLst/>
                <a:latin typeface="Cambria" panose="02040503050406030204" pitchFamily="18" charset="0"/>
                <a:ea typeface="Times New Roman" panose="02020603050405020304" pitchFamily="18" charset="0"/>
              </a:rPr>
              <a:t> )</a:t>
            </a:r>
            <a:endParaRPr lang="en-US" sz="4000" dirty="0">
              <a:solidFill>
                <a:srgbClr val="C00000"/>
              </a:solidFill>
              <a:effectLst/>
              <a:latin typeface="Times New Roman" panose="02020603050405020304" pitchFamily="18" charset="0"/>
              <a:ea typeface="Times New Roman" panose="02020603050405020304" pitchFamily="18" charset="0"/>
            </a:endParaRPr>
          </a:p>
          <a:p>
            <a:pPr marL="285750" marR="0" indent="-114300" algn="just">
              <a:lnSpc>
                <a:spcPct val="115000"/>
              </a:lnSpc>
              <a:spcBef>
                <a:spcPts val="0"/>
              </a:spcBef>
              <a:spcAft>
                <a:spcPts val="0"/>
              </a:spcAft>
            </a:pP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371268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702364" y="600074"/>
            <a:ext cx="10784783" cy="5815013"/>
          </a:xfrm>
        </p:spPr>
        <p:txBody>
          <a:bodyPr>
            <a:normAutofit/>
          </a:bodyPr>
          <a:lstStyle/>
          <a:p>
            <a:r>
              <a:rPr lang="en-US" sz="4000" b="1" i="1" dirty="0">
                <a:latin typeface="Cambria" panose="02040503050406030204" pitchFamily="18" charset="0"/>
              </a:rPr>
              <a:t>Evidence of Early Date (pre-A.D. 70)</a:t>
            </a:r>
          </a:p>
          <a:p>
            <a:r>
              <a:rPr lang="en-US" b="1" i="1" dirty="0">
                <a:latin typeface="Cambria" panose="02040503050406030204" pitchFamily="18" charset="0"/>
              </a:rPr>
              <a:t> </a:t>
            </a:r>
            <a:r>
              <a:rPr lang="en-US" dirty="0">
                <a:effectLst/>
                <a:latin typeface="Cambria" panose="020405030504060302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285750" indent="-114300" algn="just">
              <a:lnSpc>
                <a:spcPct val="100000"/>
              </a:lnSpc>
              <a:spcBef>
                <a:spcPts val="0"/>
              </a:spcBef>
            </a:pPr>
            <a:r>
              <a:rPr lang="en-US" sz="4000" dirty="0">
                <a:latin typeface="Cambria" panose="02040503050406030204" pitchFamily="18" charset="0"/>
                <a:ea typeface="Times New Roman" panose="02020603050405020304" pitchFamily="18" charset="0"/>
              </a:rPr>
              <a:t>3</a:t>
            </a:r>
            <a:r>
              <a:rPr lang="en-US" sz="4000" dirty="0">
                <a:effectLst/>
                <a:latin typeface="Cambria" panose="02040503050406030204" pitchFamily="18" charset="0"/>
                <a:ea typeface="Times New Roman" panose="02020603050405020304" pitchFamily="18" charset="0"/>
              </a:rPr>
              <a:t>.  The existing temple (11:1-2)</a:t>
            </a:r>
            <a:endParaRPr lang="en-US" sz="4000" dirty="0">
              <a:effectLst/>
              <a:latin typeface="Times New Roman" panose="02020603050405020304" pitchFamily="18" charset="0"/>
              <a:ea typeface="Times New Roman" panose="02020603050405020304" pitchFamily="18" charset="0"/>
            </a:endParaRPr>
          </a:p>
          <a:p>
            <a:pPr marL="285750" marR="0" indent="-114300" algn="just">
              <a:lnSpc>
                <a:spcPct val="10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285750" indent="-114300" algn="just">
              <a:lnSpc>
                <a:spcPct val="100000"/>
              </a:lnSpc>
              <a:spcBef>
                <a:spcPts val="0"/>
              </a:spcBef>
            </a:pPr>
            <a:r>
              <a:rPr lang="en-US" sz="4000" dirty="0">
                <a:latin typeface="Cambria" panose="02040503050406030204" pitchFamily="18" charset="0"/>
                <a:ea typeface="Times New Roman" panose="02020603050405020304" pitchFamily="18" charset="0"/>
              </a:rPr>
              <a:t>4</a:t>
            </a:r>
            <a:r>
              <a:rPr lang="en-US" sz="4000" dirty="0">
                <a:effectLst/>
                <a:latin typeface="Cambria" panose="02040503050406030204" pitchFamily="18" charset="0"/>
                <a:ea typeface="Times New Roman" panose="02020603050405020304" pitchFamily="18" charset="0"/>
              </a:rPr>
              <a:t>.  Identification of "666" (13:18) with Caesar</a:t>
            </a:r>
          </a:p>
          <a:p>
            <a:pPr marL="285750" indent="-114300" algn="just">
              <a:lnSpc>
                <a:spcPct val="100000"/>
              </a:lnSpc>
              <a:spcBef>
                <a:spcPts val="0"/>
              </a:spcBef>
            </a:pPr>
            <a:r>
              <a:rPr lang="en-US" sz="4000" dirty="0">
                <a:latin typeface="Cambria" panose="02040503050406030204" pitchFamily="18" charset="0"/>
                <a:ea typeface="Times New Roman" panose="02020603050405020304" pitchFamily="18" charset="0"/>
              </a:rPr>
              <a:t>      </a:t>
            </a:r>
            <a:r>
              <a:rPr lang="en-US" sz="4000" dirty="0">
                <a:effectLst/>
                <a:latin typeface="Cambria" panose="02040503050406030204" pitchFamily="18" charset="0"/>
                <a:ea typeface="Times New Roman" panose="02020603050405020304" pitchFamily="18" charset="0"/>
              </a:rPr>
              <a:t>Nero (Heb. </a:t>
            </a:r>
            <a:r>
              <a:rPr lang="en-US" sz="4000" dirty="0" err="1">
                <a:effectLst/>
                <a:latin typeface="Cambria" panose="02040503050406030204" pitchFamily="18" charset="0"/>
                <a:ea typeface="Times New Roman" panose="02020603050405020304" pitchFamily="18" charset="0"/>
              </a:rPr>
              <a:t>Kaisar</a:t>
            </a:r>
            <a:r>
              <a:rPr lang="en-US" sz="4000" dirty="0">
                <a:effectLst/>
                <a:latin typeface="Cambria" panose="02040503050406030204" pitchFamily="18" charset="0"/>
                <a:ea typeface="Times New Roman" panose="02020603050405020304" pitchFamily="18" charset="0"/>
              </a:rPr>
              <a:t> </a:t>
            </a:r>
            <a:r>
              <a:rPr lang="en-US" sz="4000" dirty="0" err="1">
                <a:effectLst/>
                <a:latin typeface="Cambria" panose="02040503050406030204" pitchFamily="18" charset="0"/>
                <a:ea typeface="Times New Roman" panose="02020603050405020304" pitchFamily="18" charset="0"/>
              </a:rPr>
              <a:t>Neron</a:t>
            </a:r>
            <a:r>
              <a:rPr lang="en-US" sz="4000" dirty="0">
                <a:effectLst/>
                <a:latin typeface="Cambria" panose="02040503050406030204" pitchFamily="18" charset="0"/>
                <a:ea typeface="Times New Roman" panose="02020603050405020304" pitchFamily="18" charset="0"/>
              </a:rPr>
              <a:t> )</a:t>
            </a:r>
            <a:endParaRPr lang="en-US" sz="4000" dirty="0">
              <a:effectLst/>
              <a:latin typeface="Times New Roman" panose="02020603050405020304" pitchFamily="18" charset="0"/>
              <a:ea typeface="Times New Roman" panose="02020603050405020304" pitchFamily="18" charset="0"/>
            </a:endParaRPr>
          </a:p>
          <a:p>
            <a:pPr marL="285750" marR="0" indent="-114300" algn="just">
              <a:lnSpc>
                <a:spcPct val="10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2857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5</a:t>
            </a:r>
            <a:r>
              <a:rPr lang="en-US" sz="4000" dirty="0">
                <a:solidFill>
                  <a:srgbClr val="C00000"/>
                </a:solidFill>
                <a:effectLst/>
                <a:latin typeface="Cambria" panose="02040503050406030204" pitchFamily="18" charset="0"/>
                <a:ea typeface="Times New Roman" panose="02020603050405020304" pitchFamily="18" charset="0"/>
              </a:rPr>
              <a:t>.  The current "king" (17:9-10)</a:t>
            </a:r>
            <a:endParaRPr lang="en-US" sz="4000" b="1" i="1" dirty="0">
              <a:solidFill>
                <a:srgbClr val="C00000"/>
              </a:solidFill>
              <a:latin typeface="Cambria" panose="02040503050406030204" pitchFamily="18" charset="0"/>
            </a:endParaRPr>
          </a:p>
        </p:txBody>
      </p:sp>
    </p:spTree>
    <p:extLst>
      <p:ext uri="{BB962C8B-B14F-4D97-AF65-F5344CB8AC3E}">
        <p14:creationId xmlns:p14="http://schemas.microsoft.com/office/powerpoint/2010/main" val="140822678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584791" y="600074"/>
            <a:ext cx="10696353" cy="5815013"/>
          </a:xfrm>
        </p:spPr>
        <p:txBody>
          <a:bodyPr>
            <a:normAutofit/>
          </a:bodyPr>
          <a:lstStyle/>
          <a:p>
            <a:pPr algn="l"/>
            <a:r>
              <a:rPr lang="en-US" sz="4000" b="1" i="1" dirty="0">
                <a:latin typeface="Cambria" panose="02040503050406030204" pitchFamily="18" charset="0"/>
              </a:rPr>
              <a:t>             Evidence of Early Date (pre-A.D. 70)</a:t>
            </a:r>
          </a:p>
          <a:p>
            <a:pPr marL="285750" marR="0" indent="-114300" algn="l">
              <a:lnSpc>
                <a:spcPct val="115000"/>
              </a:lnSpc>
              <a:spcBef>
                <a:spcPts val="0"/>
              </a:spcBef>
              <a:spcAft>
                <a:spcPts val="0"/>
              </a:spcAft>
            </a:pPr>
            <a:endParaRPr lang="en-US" dirty="0">
              <a:solidFill>
                <a:srgbClr val="C00000"/>
              </a:solidFill>
              <a:latin typeface="Cambria" panose="02040503050406030204" pitchFamily="18" charset="0"/>
              <a:ea typeface="Times New Roman" panose="02020603050405020304" pitchFamily="18" charset="0"/>
            </a:endParaRPr>
          </a:p>
          <a:p>
            <a:pPr marL="171450" marR="0" algn="l">
              <a:lnSpc>
                <a:spcPct val="100000"/>
              </a:lnSpc>
              <a:spcBef>
                <a:spcPts val="0"/>
              </a:spcBef>
              <a:spcAft>
                <a:spcPts val="0"/>
              </a:spcAft>
            </a:pPr>
            <a:r>
              <a:rPr lang="en-US" sz="4000" dirty="0">
                <a:solidFill>
                  <a:srgbClr val="C00000"/>
                </a:solidFill>
                <a:effectLst/>
                <a:latin typeface="Cambria" panose="02040503050406030204" pitchFamily="18" charset="0"/>
                <a:ea typeface="Times New Roman" panose="02020603050405020304" pitchFamily="18" charset="0"/>
              </a:rPr>
              <a:t>6.   The multiple assertions of an immediate</a:t>
            </a:r>
          </a:p>
          <a:p>
            <a:pPr marL="171450" marR="0" algn="l">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fulfillment. Jerusalem’s destruction was</a:t>
            </a:r>
          </a:p>
          <a:p>
            <a:pPr marL="171450" marR="0" algn="l">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impending before A.D. 70, but history has</a:t>
            </a:r>
          </a:p>
          <a:p>
            <a:pPr marL="171450" marR="0" algn="l">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shown that nothing of earth-shaking</a:t>
            </a:r>
          </a:p>
          <a:p>
            <a:pPr marL="171450" marR="0" algn="l">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significance was impending in A.D. 96.</a:t>
            </a:r>
            <a:endParaRPr lang="en-US" sz="4000" b="1" i="1" dirty="0">
              <a:solidFill>
                <a:srgbClr val="C00000"/>
              </a:solidFill>
              <a:latin typeface="Cambria" panose="02040503050406030204" pitchFamily="18" charset="0"/>
            </a:endParaRPr>
          </a:p>
        </p:txBody>
      </p:sp>
    </p:spTree>
    <p:extLst>
      <p:ext uri="{BB962C8B-B14F-4D97-AF65-F5344CB8AC3E}">
        <p14:creationId xmlns:p14="http://schemas.microsoft.com/office/powerpoint/2010/main" val="107982337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88181" y="282021"/>
            <a:ext cx="10815637" cy="5815013"/>
          </a:xfrm>
        </p:spPr>
        <p:txBody>
          <a:bodyPr>
            <a:normAutofit/>
          </a:bodyPr>
          <a:lstStyle/>
          <a:p>
            <a:r>
              <a:rPr lang="en-US" sz="4000" b="1" i="1" dirty="0">
                <a:solidFill>
                  <a:srgbClr val="C00000"/>
                </a:solidFill>
                <a:latin typeface="Cambria" panose="02040503050406030204" pitchFamily="18" charset="0"/>
              </a:rPr>
              <a:t>Evidence of Late Date (A.D. 96)</a:t>
            </a:r>
          </a:p>
          <a:p>
            <a:endParaRPr lang="en-US" sz="2000" b="1" i="1" dirty="0">
              <a:latin typeface="Cambria" panose="02040503050406030204" pitchFamily="18" charset="0"/>
            </a:endParaRPr>
          </a:p>
        </p:txBody>
      </p:sp>
    </p:spTree>
    <p:extLst>
      <p:ext uri="{BB962C8B-B14F-4D97-AF65-F5344CB8AC3E}">
        <p14:creationId xmlns:p14="http://schemas.microsoft.com/office/powerpoint/2010/main" val="420757143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88180" y="282021"/>
            <a:ext cx="11071428" cy="5815013"/>
          </a:xfrm>
        </p:spPr>
        <p:txBody>
          <a:bodyPr>
            <a:normAutofit/>
          </a:bodyPr>
          <a:lstStyle/>
          <a:p>
            <a:r>
              <a:rPr lang="en-US" sz="4000" b="1" i="1" dirty="0">
                <a:latin typeface="Cambria" panose="02040503050406030204" pitchFamily="18" charset="0"/>
              </a:rPr>
              <a:t>Evidence of Late Date (A.D. 96)</a:t>
            </a:r>
            <a:endParaRPr lang="en-US" b="1" i="1" dirty="0">
              <a:latin typeface="Cambria" panose="02040503050406030204" pitchFamily="18" charset="0"/>
            </a:endParaRPr>
          </a:p>
          <a:p>
            <a:endParaRPr lang="en-US" sz="2000" b="1" i="1" dirty="0">
              <a:latin typeface="Cambria" panose="02040503050406030204" pitchFamily="18" charset="0"/>
            </a:endParaRPr>
          </a:p>
          <a:p>
            <a:pPr marL="285750" marR="0" algn="just">
              <a:lnSpc>
                <a:spcPct val="100000"/>
              </a:lnSpc>
              <a:spcBef>
                <a:spcPts val="0"/>
              </a:spcBef>
              <a:spcAft>
                <a:spcPts val="0"/>
              </a:spcAft>
            </a:pPr>
            <a:r>
              <a:rPr lang="en-US" sz="4000" dirty="0">
                <a:solidFill>
                  <a:srgbClr val="C00000"/>
                </a:solidFill>
                <a:effectLst/>
                <a:latin typeface="Cambria" panose="02040503050406030204" pitchFamily="18" charset="0"/>
                <a:ea typeface="Times New Roman" panose="02020603050405020304" pitchFamily="18" charset="0"/>
              </a:rPr>
              <a:t>1.  Notable advocates of this date include:</a:t>
            </a:r>
          </a:p>
          <a:p>
            <a:pPr marL="28575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Robert Mounce, Albert Barnes, B.B. Warfield,</a:t>
            </a:r>
          </a:p>
          <a:p>
            <a:pPr marL="28575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Donald Guthrie, John Walvoord, Merrill</a:t>
            </a:r>
          </a:p>
          <a:p>
            <a:pPr marL="28575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a:t>
            </a:r>
            <a:r>
              <a:rPr lang="en-US" sz="4000" dirty="0" err="1">
                <a:solidFill>
                  <a:srgbClr val="C00000"/>
                </a:solidFill>
                <a:effectLst/>
                <a:latin typeface="Cambria" panose="02040503050406030204" pitchFamily="18" charset="0"/>
                <a:ea typeface="Times New Roman" panose="02020603050405020304" pitchFamily="18" charset="0"/>
              </a:rPr>
              <a:t>Tenney</a:t>
            </a:r>
            <a:r>
              <a:rPr lang="en-US" sz="4000" dirty="0">
                <a:solidFill>
                  <a:srgbClr val="C00000"/>
                </a:solidFill>
                <a:effectLst/>
                <a:latin typeface="Cambria" panose="02040503050406030204" pitchFamily="18" charset="0"/>
                <a:ea typeface="Times New Roman" panose="02020603050405020304" pitchFamily="18" charset="0"/>
              </a:rPr>
              <a:t>, and perhaps most other comment-</a:t>
            </a:r>
          </a:p>
          <a:p>
            <a:pPr marL="28575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a:t>
            </a:r>
            <a:r>
              <a:rPr lang="en-US" sz="4000" dirty="0" err="1">
                <a:solidFill>
                  <a:srgbClr val="C00000"/>
                </a:solidFill>
                <a:effectLst/>
                <a:latin typeface="Cambria" panose="02040503050406030204" pitchFamily="18" charset="0"/>
                <a:ea typeface="Times New Roman" panose="02020603050405020304" pitchFamily="18" charset="0"/>
              </a:rPr>
              <a:t>ators</a:t>
            </a:r>
            <a:r>
              <a:rPr lang="en-US" sz="4000" dirty="0">
                <a:solidFill>
                  <a:srgbClr val="C00000"/>
                </a:solidFill>
                <a:effectLst/>
                <a:latin typeface="Cambria" panose="02040503050406030204" pitchFamily="18" charset="0"/>
                <a:ea typeface="Times New Roman" panose="02020603050405020304" pitchFamily="18" charset="0"/>
              </a:rPr>
              <a:t> since 1900.</a:t>
            </a:r>
            <a:endParaRPr lang="en-US" dirty="0">
              <a:solidFill>
                <a:srgbClr val="C00000"/>
              </a:solidFill>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r>
              <a:rPr lang="en-US" dirty="0">
                <a:effectLst/>
                <a:latin typeface="Cambria" panose="020405030504060302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endParaRPr lang="en-US" sz="4400" b="1" i="1" dirty="0">
              <a:latin typeface="Cambria" panose="02040503050406030204" pitchFamily="18" charset="0"/>
            </a:endParaRPr>
          </a:p>
        </p:txBody>
      </p:sp>
    </p:spTree>
    <p:extLst>
      <p:ext uri="{BB962C8B-B14F-4D97-AF65-F5344CB8AC3E}">
        <p14:creationId xmlns:p14="http://schemas.microsoft.com/office/powerpoint/2010/main" val="423181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dirty="0"/>
          </a:p>
          <a:p>
            <a:pPr marL="400050" marR="0" indent="-342900" algn="just">
              <a:lnSpc>
                <a:spcPct val="115000"/>
              </a:lnSpc>
              <a:spcBef>
                <a:spcPts val="0"/>
              </a:spcBef>
              <a:spcAft>
                <a:spcPts val="0"/>
              </a:spcAft>
              <a:buAutoNum type="alphaUcPeriod"/>
            </a:pPr>
            <a:r>
              <a:rPr lang="en-US" sz="4000" b="1" dirty="0">
                <a:effectLst/>
                <a:latin typeface="Cambria" panose="02040503050406030204" pitchFamily="18" charset="0"/>
                <a:ea typeface="Cambria" panose="02040503050406030204" pitchFamily="18" charset="0"/>
              </a:rPr>
              <a:t>  As a Prophecy…</a:t>
            </a:r>
            <a:endParaRPr lang="en-US" sz="1200" b="1" dirty="0">
              <a:effectLst/>
              <a:latin typeface="Cambria" panose="02040503050406030204" pitchFamily="18" charset="0"/>
              <a:ea typeface="Cambria" panose="02040503050406030204" pitchFamily="18" charset="0"/>
            </a:endParaRPr>
          </a:p>
          <a:p>
            <a:pPr marL="57150" marR="0" algn="just">
              <a:lnSpc>
                <a:spcPct val="115000"/>
              </a:lnSpc>
              <a:spcBef>
                <a:spcPts val="0"/>
              </a:spcBef>
              <a:spcAft>
                <a:spcPts val="0"/>
              </a:spcAft>
            </a:pPr>
            <a:endParaRPr lang="en-US" sz="1800" dirty="0">
              <a:effectLst/>
              <a:latin typeface="Times New Roman" panose="02020603050405020304" pitchFamily="18" charset="0"/>
              <a:ea typeface="Cambria" panose="02040503050406030204" pitchFamily="18" charset="0"/>
            </a:endParaRPr>
          </a:p>
          <a:p>
            <a:pPr marL="571500" marR="0" indent="-342900" algn="just">
              <a:lnSpc>
                <a:spcPct val="100000"/>
              </a:lnSpc>
              <a:spcBef>
                <a:spcPts val="0"/>
              </a:spcBef>
              <a:spcAft>
                <a:spcPts val="0"/>
              </a:spcAft>
              <a:buAutoNum type="arabicPeriod"/>
            </a:pPr>
            <a:r>
              <a:rPr lang="en-US" sz="4000" dirty="0">
                <a:effectLst/>
                <a:latin typeface="Cambria" panose="02040503050406030204" pitchFamily="18" charset="0"/>
                <a:ea typeface="Cambria" panose="02040503050406030204" pitchFamily="18" charset="0"/>
              </a:rPr>
              <a:t>    It foretells future events (1:1).</a:t>
            </a:r>
            <a:endParaRPr lang="en-US" sz="1200" dirty="0">
              <a:effectLst/>
              <a:latin typeface="Cambria" panose="02040503050406030204" pitchFamily="18" charset="0"/>
              <a:ea typeface="Cambria" panose="02040503050406030204" pitchFamily="18" charset="0"/>
            </a:endParaRPr>
          </a:p>
          <a:p>
            <a:pPr marL="228600" marR="0" algn="just">
              <a:lnSpc>
                <a:spcPct val="100000"/>
              </a:lnSpc>
              <a:spcBef>
                <a:spcPts val="0"/>
              </a:spcBef>
              <a:spcAft>
                <a:spcPts val="0"/>
              </a:spcAft>
            </a:pPr>
            <a:r>
              <a:rPr lang="en-US" sz="1200" dirty="0">
                <a:effectLst/>
                <a:latin typeface="Cambria" panose="02040503050406030204" pitchFamily="18" charset="0"/>
                <a:ea typeface="Cambria" panose="02040503050406030204" pitchFamily="18" charset="0"/>
              </a:rPr>
              <a:t> </a:t>
            </a:r>
            <a:endParaRPr lang="en-US" sz="1200" dirty="0">
              <a:effectLst/>
              <a:latin typeface="Times New Roman" panose="02020603050405020304" pitchFamily="18" charset="0"/>
              <a:ea typeface="Cambria" panose="02040503050406030204" pitchFamily="18" charset="0"/>
            </a:endParaRPr>
          </a:p>
          <a:p>
            <a:pPr marL="228600" marR="0" algn="just">
              <a:lnSpc>
                <a:spcPct val="100000"/>
              </a:lnSpc>
              <a:spcBef>
                <a:spcPts val="0"/>
              </a:spcBef>
              <a:spcAft>
                <a:spcPts val="0"/>
              </a:spcAft>
            </a:pPr>
            <a:r>
              <a:rPr lang="en-US" sz="4000" dirty="0">
                <a:effectLst/>
                <a:latin typeface="Cambria" panose="02040503050406030204" pitchFamily="18" charset="0"/>
                <a:ea typeface="Cambria" panose="02040503050406030204" pitchFamily="18" charset="0"/>
              </a:rPr>
              <a:t>2.    It "forthtells" Christ's message to the</a:t>
            </a:r>
          </a:p>
          <a:p>
            <a:pPr marL="228600" marR="0" algn="just">
              <a:lnSpc>
                <a:spcPct val="100000"/>
              </a:lnSpc>
              <a:spcBef>
                <a:spcPts val="0"/>
              </a:spcBef>
              <a:spcAft>
                <a:spcPts val="0"/>
              </a:spcAft>
            </a:pPr>
            <a:r>
              <a:rPr lang="en-US" sz="4000" dirty="0">
                <a:latin typeface="Cambria" panose="02040503050406030204" pitchFamily="18" charset="0"/>
                <a:ea typeface="Cambria" panose="02040503050406030204" pitchFamily="18" charset="0"/>
              </a:rPr>
              <a:t>       </a:t>
            </a:r>
            <a:r>
              <a:rPr lang="en-US" sz="4000" dirty="0">
                <a:effectLst/>
                <a:latin typeface="Cambria" panose="02040503050406030204" pitchFamily="18" charset="0"/>
                <a:ea typeface="Cambria" panose="02040503050406030204" pitchFamily="18" charset="0"/>
              </a:rPr>
              <a:t> churches:</a:t>
            </a:r>
          </a:p>
          <a:p>
            <a:pPr marL="228600" marR="0" algn="just">
              <a:lnSpc>
                <a:spcPct val="100000"/>
              </a:lnSpc>
              <a:spcBef>
                <a:spcPts val="0"/>
              </a:spcBef>
              <a:spcAft>
                <a:spcPts val="0"/>
              </a:spcAft>
            </a:pPr>
            <a:r>
              <a:rPr lang="en-US" sz="4000" b="0" i="1" u="none" strike="noStrike" dirty="0">
                <a:solidFill>
                  <a:srgbClr val="000000"/>
                </a:solidFill>
                <a:effectLst/>
                <a:latin typeface="Cambria" panose="02040503050406030204" pitchFamily="18" charset="0"/>
              </a:rPr>
              <a:t>       </a:t>
            </a:r>
            <a:r>
              <a:rPr lang="en-US" sz="4000" b="0" i="1" u="none" strike="noStrike" dirty="0">
                <a:solidFill>
                  <a:srgbClr val="C00000"/>
                </a:solidFill>
                <a:effectLst/>
                <a:latin typeface="Cambria" panose="02040503050406030204" pitchFamily="18" charset="0"/>
              </a:rPr>
              <a:t>“Whoever has ears, let them hear what the</a:t>
            </a:r>
          </a:p>
          <a:p>
            <a:pPr marL="228600" marR="0" algn="just">
              <a:lnSpc>
                <a:spcPct val="100000"/>
              </a:lnSpc>
              <a:spcBef>
                <a:spcPts val="0"/>
              </a:spcBef>
              <a:spcAft>
                <a:spcPts val="0"/>
              </a:spcAft>
            </a:pPr>
            <a:r>
              <a:rPr lang="en-US" sz="4000" i="1" dirty="0">
                <a:solidFill>
                  <a:srgbClr val="C00000"/>
                </a:solidFill>
                <a:latin typeface="Cambria" panose="02040503050406030204" pitchFamily="18" charset="0"/>
              </a:rPr>
              <a:t>        </a:t>
            </a:r>
            <a:r>
              <a:rPr lang="en-US" sz="4000" b="0" i="1" u="none" strike="noStrike" dirty="0">
                <a:solidFill>
                  <a:srgbClr val="C00000"/>
                </a:solidFill>
                <a:effectLst/>
                <a:latin typeface="Cambria" panose="02040503050406030204" pitchFamily="18" charset="0"/>
              </a:rPr>
              <a:t> Spirit says to the churches.” </a:t>
            </a:r>
            <a:r>
              <a:rPr lang="en-US" sz="4000" b="0" u="none" strike="noStrike" dirty="0">
                <a:solidFill>
                  <a:srgbClr val="C00000"/>
                </a:solidFill>
                <a:effectLst/>
                <a:latin typeface="Cambria" panose="02040503050406030204" pitchFamily="18" charset="0"/>
              </a:rPr>
              <a:t>(2:7, etc.)</a:t>
            </a:r>
            <a:endParaRPr lang="en-US" sz="4000" dirty="0">
              <a:solidFill>
                <a:srgbClr val="C00000"/>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4682488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88181" y="282021"/>
            <a:ext cx="10815637" cy="5815013"/>
          </a:xfrm>
        </p:spPr>
        <p:txBody>
          <a:bodyPr>
            <a:normAutofit/>
          </a:bodyPr>
          <a:lstStyle/>
          <a:p>
            <a:r>
              <a:rPr lang="en-US" sz="4000" b="1" i="1" dirty="0">
                <a:latin typeface="Cambria" panose="02040503050406030204" pitchFamily="18" charset="0"/>
              </a:rPr>
              <a:t>Evidence of Late Date (A.D. 96)</a:t>
            </a:r>
            <a:endParaRPr lang="en-US" b="1" i="1" dirty="0">
              <a:latin typeface="Cambria" panose="02040503050406030204" pitchFamily="18" charset="0"/>
            </a:endParaRPr>
          </a:p>
          <a:p>
            <a:endParaRPr lang="en-US" sz="2000" b="1" i="1" dirty="0">
              <a:latin typeface="Cambria" panose="02040503050406030204" pitchFamily="18" charset="0"/>
            </a:endParaRPr>
          </a:p>
          <a:p>
            <a:pPr marL="400050" marR="0" indent="-114300" algn="just">
              <a:lnSpc>
                <a:spcPct val="115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2</a:t>
            </a:r>
            <a:r>
              <a:rPr lang="en-US" sz="4000" dirty="0">
                <a:solidFill>
                  <a:srgbClr val="C00000"/>
                </a:solidFill>
                <a:effectLst/>
                <a:latin typeface="Cambria" panose="02040503050406030204" pitchFamily="18" charset="0"/>
                <a:ea typeface="Times New Roman" panose="02020603050405020304" pitchFamily="18" charset="0"/>
              </a:rPr>
              <a:t>.   Evidence of emperor worship (Chapter 13)</a:t>
            </a:r>
            <a:endParaRPr lang="en-US" dirty="0">
              <a:solidFill>
                <a:srgbClr val="C00000"/>
              </a:solidFill>
              <a:effectLst/>
              <a:latin typeface="Times New Roman" panose="02020603050405020304" pitchFamily="18" charset="0"/>
              <a:ea typeface="Times New Roman" panose="02020603050405020304" pitchFamily="18" charset="0"/>
            </a:endParaRPr>
          </a:p>
          <a:p>
            <a:endParaRPr lang="en-US" sz="2000" b="1" i="1" dirty="0">
              <a:latin typeface="Cambria" panose="02040503050406030204" pitchFamily="18" charset="0"/>
            </a:endParaRPr>
          </a:p>
        </p:txBody>
      </p:sp>
    </p:spTree>
    <p:extLst>
      <p:ext uri="{BB962C8B-B14F-4D97-AF65-F5344CB8AC3E}">
        <p14:creationId xmlns:p14="http://schemas.microsoft.com/office/powerpoint/2010/main" val="12547417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88181" y="282021"/>
            <a:ext cx="10815637" cy="5815013"/>
          </a:xfrm>
        </p:spPr>
        <p:txBody>
          <a:bodyPr>
            <a:normAutofit/>
          </a:bodyPr>
          <a:lstStyle/>
          <a:p>
            <a:r>
              <a:rPr lang="en-US" sz="4000" b="1" i="1" dirty="0">
                <a:latin typeface="Cambria" panose="02040503050406030204" pitchFamily="18" charset="0"/>
              </a:rPr>
              <a:t>Evidence of Late Date (A.D. 96)</a:t>
            </a:r>
            <a:endParaRPr lang="en-US" b="1" i="1" dirty="0">
              <a:latin typeface="Cambria" panose="02040503050406030204" pitchFamily="18" charset="0"/>
            </a:endParaRPr>
          </a:p>
          <a:p>
            <a:endParaRPr lang="en-US" sz="2000" b="1" i="1" dirty="0">
              <a:latin typeface="Cambria" panose="02040503050406030204" pitchFamily="18" charset="0"/>
            </a:endParaRPr>
          </a:p>
          <a:p>
            <a:pPr marL="400050" marR="0" indent="-11430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2</a:t>
            </a:r>
            <a:r>
              <a:rPr lang="en-US" sz="4000" dirty="0">
                <a:effectLst/>
                <a:latin typeface="Cambria" panose="02040503050406030204" pitchFamily="18" charset="0"/>
                <a:ea typeface="Times New Roman" panose="02020603050405020304" pitchFamily="18" charset="0"/>
              </a:rPr>
              <a:t>.   Evidence of emperor worship (Chapter 13)</a:t>
            </a:r>
            <a:endParaRPr lang="en-US" dirty="0">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3</a:t>
            </a:r>
            <a:r>
              <a:rPr lang="en-US" sz="4000" dirty="0">
                <a:solidFill>
                  <a:srgbClr val="C00000"/>
                </a:solidFill>
                <a:effectLst/>
                <a:latin typeface="Cambria" panose="02040503050406030204" pitchFamily="18" charset="0"/>
                <a:ea typeface="Times New Roman" panose="02020603050405020304" pitchFamily="18" charset="0"/>
              </a:rPr>
              <a:t>.   Extent of persecution</a:t>
            </a:r>
            <a:endParaRPr lang="en-US" dirty="0">
              <a:solidFill>
                <a:srgbClr val="C00000"/>
              </a:solidFill>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r>
              <a:rPr lang="en-US" dirty="0">
                <a:effectLst/>
                <a:latin typeface="Cambria" panose="020405030504060302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endParaRPr lang="en-US" sz="2000" b="1" i="1" dirty="0">
              <a:latin typeface="Cambria" panose="02040503050406030204" pitchFamily="18" charset="0"/>
            </a:endParaRPr>
          </a:p>
        </p:txBody>
      </p:sp>
    </p:spTree>
    <p:extLst>
      <p:ext uri="{BB962C8B-B14F-4D97-AF65-F5344CB8AC3E}">
        <p14:creationId xmlns:p14="http://schemas.microsoft.com/office/powerpoint/2010/main" val="427854599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88181" y="282021"/>
            <a:ext cx="10815637" cy="5815013"/>
          </a:xfrm>
        </p:spPr>
        <p:txBody>
          <a:bodyPr>
            <a:normAutofit/>
          </a:bodyPr>
          <a:lstStyle/>
          <a:p>
            <a:r>
              <a:rPr lang="en-US" sz="4000" b="1" i="1" dirty="0">
                <a:latin typeface="Cambria" panose="02040503050406030204" pitchFamily="18" charset="0"/>
              </a:rPr>
              <a:t>Evidence of Late Date (A.D. 96)</a:t>
            </a:r>
            <a:endParaRPr lang="en-US" b="1" i="1" dirty="0">
              <a:latin typeface="Cambria" panose="02040503050406030204" pitchFamily="18" charset="0"/>
            </a:endParaRPr>
          </a:p>
          <a:p>
            <a:endParaRPr lang="en-US" sz="2000" b="1" i="1" dirty="0">
              <a:latin typeface="Cambria" panose="02040503050406030204" pitchFamily="18" charset="0"/>
            </a:endParaRPr>
          </a:p>
          <a:p>
            <a:pPr marL="400050" marR="0" indent="-11430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2</a:t>
            </a:r>
            <a:r>
              <a:rPr lang="en-US" sz="4000" dirty="0">
                <a:effectLst/>
                <a:latin typeface="Cambria" panose="02040503050406030204" pitchFamily="18" charset="0"/>
                <a:ea typeface="Times New Roman" panose="02020603050405020304" pitchFamily="18" charset="0"/>
              </a:rPr>
              <a:t>.   Evidence of emperor worship (Chapter 13)</a:t>
            </a:r>
            <a:endParaRPr lang="en-US" sz="1800" dirty="0">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3</a:t>
            </a:r>
            <a:r>
              <a:rPr lang="en-US" sz="4000" dirty="0">
                <a:effectLst/>
                <a:latin typeface="Cambria" panose="02040503050406030204" pitchFamily="18" charset="0"/>
                <a:ea typeface="Times New Roman" panose="02020603050405020304" pitchFamily="18" charset="0"/>
              </a:rPr>
              <a:t>.   Extent of persecution</a:t>
            </a:r>
            <a:endParaRPr lang="en-US" dirty="0">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4</a:t>
            </a:r>
            <a:r>
              <a:rPr lang="en-US" sz="4000" dirty="0">
                <a:solidFill>
                  <a:srgbClr val="C00000"/>
                </a:solidFill>
                <a:effectLst/>
                <a:latin typeface="Cambria" panose="02040503050406030204" pitchFamily="18" charset="0"/>
                <a:ea typeface="Times New Roman" panose="02020603050405020304" pitchFamily="18" charset="0"/>
              </a:rPr>
              <a:t>.  </a:t>
            </a:r>
            <a:r>
              <a:rPr lang="en-US" sz="4000" dirty="0">
                <a:solidFill>
                  <a:srgbClr val="C00000"/>
                </a:solidFill>
                <a:latin typeface="Cambria" panose="02040503050406030204" pitchFamily="18" charset="0"/>
                <a:ea typeface="Times New Roman" panose="02020603050405020304" pitchFamily="18" charset="0"/>
              </a:rPr>
              <a:t>“</a:t>
            </a:r>
            <a:r>
              <a:rPr lang="en-US" sz="4000" dirty="0">
                <a:solidFill>
                  <a:srgbClr val="C00000"/>
                </a:solidFill>
                <a:effectLst/>
                <a:latin typeface="Cambria" panose="02040503050406030204" pitchFamily="18" charset="0"/>
                <a:ea typeface="Times New Roman" panose="02020603050405020304" pitchFamily="18" charset="0"/>
              </a:rPr>
              <a:t>Nero </a:t>
            </a:r>
            <a:r>
              <a:rPr lang="en-US" sz="4000" dirty="0" err="1">
                <a:solidFill>
                  <a:srgbClr val="C00000"/>
                </a:solidFill>
                <a:latin typeface="Cambria" panose="02040503050406030204" pitchFamily="18" charset="0"/>
                <a:ea typeface="Times New Roman" panose="02020603050405020304" pitchFamily="18" charset="0"/>
              </a:rPr>
              <a:t>R</a:t>
            </a:r>
            <a:r>
              <a:rPr lang="en-US" sz="4000" dirty="0" err="1">
                <a:solidFill>
                  <a:srgbClr val="C00000"/>
                </a:solidFill>
                <a:effectLst/>
                <a:latin typeface="Cambria" panose="02040503050406030204" pitchFamily="18" charset="0"/>
                <a:ea typeface="Times New Roman" panose="02020603050405020304" pitchFamily="18" charset="0"/>
              </a:rPr>
              <a:t>edidivus</a:t>
            </a:r>
            <a:r>
              <a:rPr lang="en-US" sz="4000" dirty="0">
                <a:solidFill>
                  <a:srgbClr val="C00000"/>
                </a:solidFill>
                <a:effectLst/>
                <a:latin typeface="Cambria" panose="02040503050406030204" pitchFamily="18" charset="0"/>
                <a:ea typeface="Times New Roman" panose="02020603050405020304" pitchFamily="18" charset="0"/>
              </a:rPr>
              <a:t> </a:t>
            </a:r>
            <a:r>
              <a:rPr lang="en-US" sz="4000" dirty="0">
                <a:solidFill>
                  <a:srgbClr val="C00000"/>
                </a:solidFill>
                <a:latin typeface="Cambria" panose="02040503050406030204" pitchFamily="18" charset="0"/>
                <a:ea typeface="Times New Roman" panose="02020603050405020304" pitchFamily="18" charset="0"/>
              </a:rPr>
              <a:t>M</a:t>
            </a:r>
            <a:r>
              <a:rPr lang="en-US" sz="4000" dirty="0">
                <a:solidFill>
                  <a:srgbClr val="C00000"/>
                </a:solidFill>
                <a:effectLst/>
                <a:latin typeface="Cambria" panose="02040503050406030204" pitchFamily="18" charset="0"/>
                <a:ea typeface="Times New Roman" panose="02020603050405020304" pitchFamily="18" charset="0"/>
              </a:rPr>
              <a:t>yth” (13:3)</a:t>
            </a:r>
          </a:p>
          <a:p>
            <a:endParaRPr lang="en-US" sz="2000" b="1" i="1" dirty="0">
              <a:latin typeface="Cambria" panose="02040503050406030204" pitchFamily="18" charset="0"/>
            </a:endParaRPr>
          </a:p>
        </p:txBody>
      </p:sp>
    </p:spTree>
    <p:extLst>
      <p:ext uri="{BB962C8B-B14F-4D97-AF65-F5344CB8AC3E}">
        <p14:creationId xmlns:p14="http://schemas.microsoft.com/office/powerpoint/2010/main" val="417185372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88181" y="282021"/>
            <a:ext cx="10815637" cy="5815013"/>
          </a:xfrm>
        </p:spPr>
        <p:txBody>
          <a:bodyPr>
            <a:normAutofit/>
          </a:bodyPr>
          <a:lstStyle/>
          <a:p>
            <a:r>
              <a:rPr lang="en-US" sz="4000" b="1" i="1" dirty="0">
                <a:latin typeface="Cambria" panose="02040503050406030204" pitchFamily="18" charset="0"/>
              </a:rPr>
              <a:t>Evidence of Late Date (A.D. 96)</a:t>
            </a:r>
            <a:endParaRPr lang="en-US" b="1" i="1" dirty="0">
              <a:latin typeface="Cambria" panose="02040503050406030204" pitchFamily="18" charset="0"/>
            </a:endParaRPr>
          </a:p>
          <a:p>
            <a:endParaRPr lang="en-US" sz="2000" b="1" i="1" dirty="0">
              <a:latin typeface="Cambria" panose="02040503050406030204" pitchFamily="18" charset="0"/>
            </a:endParaRPr>
          </a:p>
          <a:p>
            <a:pPr marL="400050" marR="0" indent="-11430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2</a:t>
            </a:r>
            <a:r>
              <a:rPr lang="en-US" sz="4000" dirty="0">
                <a:effectLst/>
                <a:latin typeface="Cambria" panose="02040503050406030204" pitchFamily="18" charset="0"/>
                <a:ea typeface="Times New Roman" panose="02020603050405020304" pitchFamily="18" charset="0"/>
              </a:rPr>
              <a:t>.   Evidence of emperor worship (Chapter 13)</a:t>
            </a:r>
            <a:endParaRPr lang="en-US" sz="1800" dirty="0">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3</a:t>
            </a:r>
            <a:r>
              <a:rPr lang="en-US" sz="4000" dirty="0">
                <a:effectLst/>
                <a:latin typeface="Cambria" panose="02040503050406030204" pitchFamily="18" charset="0"/>
                <a:ea typeface="Times New Roman" panose="02020603050405020304" pitchFamily="18" charset="0"/>
              </a:rPr>
              <a:t>.   Extent of persecution</a:t>
            </a:r>
            <a:endParaRPr lang="en-US" sz="1800" dirty="0">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4</a:t>
            </a:r>
            <a:r>
              <a:rPr lang="en-US" sz="4000" dirty="0">
                <a:effectLst/>
                <a:latin typeface="Cambria" panose="02040503050406030204" pitchFamily="18" charset="0"/>
                <a:ea typeface="Times New Roman" panose="02020603050405020304" pitchFamily="18" charset="0"/>
              </a:rPr>
              <a:t>.  "Nero </a:t>
            </a:r>
            <a:r>
              <a:rPr lang="en-US" sz="4000" dirty="0" err="1">
                <a:latin typeface="Cambria" panose="02040503050406030204" pitchFamily="18" charset="0"/>
                <a:ea typeface="Times New Roman" panose="02020603050405020304" pitchFamily="18" charset="0"/>
              </a:rPr>
              <a:t>R</a:t>
            </a:r>
            <a:r>
              <a:rPr lang="en-US" sz="4000" dirty="0" err="1">
                <a:effectLst/>
                <a:latin typeface="Cambria" panose="02040503050406030204" pitchFamily="18" charset="0"/>
                <a:ea typeface="Times New Roman" panose="02020603050405020304" pitchFamily="18" charset="0"/>
              </a:rPr>
              <a:t>edidivus</a:t>
            </a:r>
            <a:r>
              <a:rPr lang="en-US" sz="4000" dirty="0">
                <a:effectLst/>
                <a:latin typeface="Cambria" panose="02040503050406030204" pitchFamily="18" charset="0"/>
                <a:ea typeface="Times New Roman" panose="02020603050405020304" pitchFamily="18" charset="0"/>
              </a:rPr>
              <a:t> </a:t>
            </a:r>
            <a:r>
              <a:rPr lang="en-US" sz="4000" dirty="0">
                <a:latin typeface="Cambria" panose="02040503050406030204" pitchFamily="18" charset="0"/>
                <a:ea typeface="Times New Roman" panose="02020603050405020304" pitchFamily="18" charset="0"/>
              </a:rPr>
              <a:t>M</a:t>
            </a:r>
            <a:r>
              <a:rPr lang="en-US" sz="4000" dirty="0">
                <a:effectLst/>
                <a:latin typeface="Cambria" panose="02040503050406030204" pitchFamily="18" charset="0"/>
                <a:ea typeface="Times New Roman" panose="02020603050405020304" pitchFamily="18" charset="0"/>
              </a:rPr>
              <a:t>yth" (13:3)</a:t>
            </a:r>
            <a:endParaRPr lang="en-US" sz="1800" dirty="0">
              <a:effectLst/>
              <a:latin typeface="Cambria" panose="02040503050406030204" pitchFamily="18" charset="0"/>
              <a:ea typeface="Times New Roman" panose="02020603050405020304" pitchFamily="18" charset="0"/>
            </a:endParaRPr>
          </a:p>
          <a:p>
            <a:pPr marL="400050" marR="0" indent="-114300" algn="just">
              <a:lnSpc>
                <a:spcPct val="115000"/>
              </a:lnSpc>
              <a:spcBef>
                <a:spcPts val="0"/>
              </a:spcBef>
              <a:spcAft>
                <a:spcPts val="0"/>
              </a:spcAft>
            </a:pPr>
            <a:endParaRPr lang="en-US" sz="1800" dirty="0">
              <a:effectLst/>
              <a:latin typeface="Cambria" panose="02040503050406030204" pitchFamily="18" charset="0"/>
              <a:ea typeface="Times New Roman" panose="02020603050405020304" pitchFamily="18" charset="0"/>
            </a:endParaRPr>
          </a:p>
          <a:p>
            <a:pPr marL="400050" indent="-114300" algn="just">
              <a:lnSpc>
                <a:spcPct val="115000"/>
              </a:lnSpc>
              <a:spcBef>
                <a:spcPts val="0"/>
              </a:spcBef>
            </a:pPr>
            <a:r>
              <a:rPr lang="en-US" sz="4000" dirty="0">
                <a:solidFill>
                  <a:srgbClr val="C00000"/>
                </a:solidFill>
                <a:latin typeface="Cambria" panose="02040503050406030204" pitchFamily="18" charset="0"/>
                <a:ea typeface="Times New Roman" panose="02020603050405020304" pitchFamily="18" charset="0"/>
              </a:rPr>
              <a:t>5</a:t>
            </a:r>
            <a:r>
              <a:rPr lang="en-US" sz="4000" dirty="0">
                <a:solidFill>
                  <a:srgbClr val="C00000"/>
                </a:solidFill>
                <a:effectLst/>
                <a:latin typeface="Cambria" panose="02040503050406030204" pitchFamily="18" charset="0"/>
                <a:ea typeface="Times New Roman" panose="02020603050405020304" pitchFamily="18" charset="0"/>
              </a:rPr>
              <a:t>.   Wealth of Laodicea (3:17)</a:t>
            </a:r>
            <a:endParaRPr lang="en-US" sz="3100" dirty="0">
              <a:solidFill>
                <a:srgbClr val="C00000"/>
              </a:solidFill>
              <a:effectLst/>
              <a:latin typeface="Times New Roman" panose="02020603050405020304" pitchFamily="18" charset="0"/>
              <a:ea typeface="Times New Roman" panose="02020603050405020304" pitchFamily="18" charset="0"/>
            </a:endParaRPr>
          </a:p>
          <a:p>
            <a:pPr marL="400050" marR="0" indent="-114300" algn="just">
              <a:lnSpc>
                <a:spcPct val="115000"/>
              </a:lnSpc>
              <a:spcBef>
                <a:spcPts val="0"/>
              </a:spcBef>
              <a:spcAft>
                <a:spcPts val="0"/>
              </a:spcAft>
            </a:pPr>
            <a:endParaRPr lang="en-US" sz="4000" dirty="0">
              <a:effectLst/>
              <a:latin typeface="Times New Roman" panose="02020603050405020304" pitchFamily="18" charset="0"/>
              <a:ea typeface="Times New Roman" panose="02020603050405020304" pitchFamily="18" charset="0"/>
            </a:endParaRPr>
          </a:p>
          <a:p>
            <a:endParaRPr lang="en-US" sz="2000" b="1" i="1" dirty="0">
              <a:latin typeface="Cambria" panose="02040503050406030204" pitchFamily="18" charset="0"/>
            </a:endParaRPr>
          </a:p>
        </p:txBody>
      </p:sp>
    </p:spTree>
    <p:extLst>
      <p:ext uri="{BB962C8B-B14F-4D97-AF65-F5344CB8AC3E}">
        <p14:creationId xmlns:p14="http://schemas.microsoft.com/office/powerpoint/2010/main" val="394863780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65043" y="282021"/>
            <a:ext cx="11595652" cy="6224796"/>
          </a:xfrm>
        </p:spPr>
        <p:txBody>
          <a:bodyPr>
            <a:normAutofit/>
          </a:bodyPr>
          <a:lstStyle/>
          <a:p>
            <a:r>
              <a:rPr lang="en-US" sz="4000" b="1" i="1" dirty="0">
                <a:latin typeface="Cambria" panose="02040503050406030204" pitchFamily="18" charset="0"/>
              </a:rPr>
              <a:t>Evidence of Late Date (A.D. 96)</a:t>
            </a:r>
            <a:endParaRPr lang="en-US" sz="1200" b="1" i="1" dirty="0">
              <a:latin typeface="Cambria" panose="02040503050406030204" pitchFamily="18" charset="0"/>
            </a:endParaRPr>
          </a:p>
          <a:p>
            <a:endParaRPr lang="en-US" sz="1200" b="1" i="1" dirty="0">
              <a:latin typeface="Cambria" panose="02040503050406030204" pitchFamily="18" charset="0"/>
            </a:endParaRPr>
          </a:p>
          <a:p>
            <a:pPr marL="514350" marR="0" indent="-228600" algn="just">
              <a:lnSpc>
                <a:spcPct val="115000"/>
              </a:lnSpc>
              <a:spcBef>
                <a:spcPts val="0"/>
              </a:spcBef>
              <a:spcAft>
                <a:spcPts val="0"/>
              </a:spcAft>
            </a:pPr>
            <a:r>
              <a:rPr lang="en-US" sz="1200" dirty="0">
                <a:effectLst/>
                <a:latin typeface="Cambria" panose="020405030504060302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514350" marR="0" indent="-228600" algn="just">
              <a:lnSpc>
                <a:spcPct val="100000"/>
              </a:lnSpc>
              <a:spcBef>
                <a:spcPts val="0"/>
              </a:spcBef>
              <a:spcAft>
                <a:spcPts val="0"/>
              </a:spcAft>
            </a:pPr>
            <a:r>
              <a:rPr lang="en-US" sz="1500" dirty="0">
                <a:solidFill>
                  <a:srgbClr val="C00000"/>
                </a:solidFill>
                <a:effectLst/>
                <a:latin typeface="Cambria" panose="02040503050406030204" pitchFamily="18" charset="0"/>
                <a:ea typeface="Times New Roman" panose="02020603050405020304" pitchFamily="18" charset="0"/>
              </a:rPr>
              <a:t>  </a:t>
            </a:r>
            <a:r>
              <a:rPr lang="en-US" sz="4000" dirty="0">
                <a:solidFill>
                  <a:srgbClr val="C00000"/>
                </a:solidFill>
                <a:latin typeface="Cambria" panose="02040503050406030204" pitchFamily="18" charset="0"/>
                <a:ea typeface="Times New Roman" panose="02020603050405020304" pitchFamily="18" charset="0"/>
              </a:rPr>
              <a:t>6</a:t>
            </a:r>
            <a:r>
              <a:rPr lang="en-US" sz="4000" dirty="0">
                <a:solidFill>
                  <a:srgbClr val="C00000"/>
                </a:solidFill>
                <a:effectLst/>
                <a:latin typeface="Cambria" panose="02040503050406030204" pitchFamily="18" charset="0"/>
                <a:ea typeface="Times New Roman" panose="02020603050405020304" pitchFamily="18" charset="0"/>
              </a:rPr>
              <a:t>). Existence of church in Smyrna. Polycarp wrote:</a:t>
            </a:r>
          </a:p>
          <a:p>
            <a:pPr marL="514350" marR="0" indent="-228600" algn="just">
              <a:lnSpc>
                <a:spcPct val="115000"/>
              </a:lnSpc>
              <a:spcBef>
                <a:spcPts val="0"/>
              </a:spcBef>
              <a:spcAft>
                <a:spcPts val="0"/>
              </a:spcAft>
            </a:pPr>
            <a:r>
              <a:rPr lang="en-US" dirty="0">
                <a:effectLst/>
                <a:latin typeface="Cambria" panose="020405030504060302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514350" marR="0" indent="-22860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399147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65043" y="282021"/>
            <a:ext cx="11595652" cy="6224796"/>
          </a:xfrm>
        </p:spPr>
        <p:txBody>
          <a:bodyPr>
            <a:normAutofit/>
          </a:bodyPr>
          <a:lstStyle/>
          <a:p>
            <a:r>
              <a:rPr lang="en-US" sz="4000" b="1" i="1" dirty="0">
                <a:latin typeface="Cambria" panose="02040503050406030204" pitchFamily="18" charset="0"/>
              </a:rPr>
              <a:t>Evidence of Late Date (A.D. 96)</a:t>
            </a:r>
            <a:endParaRPr lang="en-US" sz="1200" b="1" i="1" dirty="0">
              <a:latin typeface="Cambria" panose="02040503050406030204" pitchFamily="18" charset="0"/>
            </a:endParaRPr>
          </a:p>
          <a:p>
            <a:endParaRPr lang="en-US" sz="1200" b="1" i="1" dirty="0">
              <a:latin typeface="Cambria" panose="02040503050406030204" pitchFamily="18" charset="0"/>
            </a:endParaRPr>
          </a:p>
          <a:p>
            <a:pPr marL="514350" marR="0" indent="-228600" algn="just">
              <a:lnSpc>
                <a:spcPct val="115000"/>
              </a:lnSpc>
              <a:spcBef>
                <a:spcPts val="0"/>
              </a:spcBef>
              <a:spcAft>
                <a:spcPts val="0"/>
              </a:spcAft>
            </a:pPr>
            <a:r>
              <a:rPr lang="en-US" sz="1200" dirty="0">
                <a:effectLst/>
                <a:latin typeface="Cambria" panose="020405030504060302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514350" marR="0" indent="-228600" algn="just">
              <a:lnSpc>
                <a:spcPct val="100000"/>
              </a:lnSpc>
              <a:spcBef>
                <a:spcPts val="0"/>
              </a:spcBef>
              <a:spcAft>
                <a:spcPts val="0"/>
              </a:spcAft>
            </a:pPr>
            <a:r>
              <a:rPr lang="en-US" sz="1500" dirty="0">
                <a:effectLst/>
                <a:latin typeface="Cambria" panose="02040503050406030204" pitchFamily="18" charset="0"/>
                <a:ea typeface="Times New Roman" panose="02020603050405020304" pitchFamily="18" charset="0"/>
              </a:rPr>
              <a:t>  </a:t>
            </a:r>
            <a:r>
              <a:rPr lang="en-US" sz="4000" dirty="0">
                <a:latin typeface="Cambria" panose="02040503050406030204" pitchFamily="18" charset="0"/>
                <a:ea typeface="Times New Roman" panose="02020603050405020304" pitchFamily="18" charset="0"/>
              </a:rPr>
              <a:t>6</a:t>
            </a:r>
            <a:r>
              <a:rPr lang="en-US" sz="4000" dirty="0">
                <a:effectLst/>
                <a:latin typeface="Cambria" panose="02040503050406030204" pitchFamily="18" charset="0"/>
                <a:ea typeface="Times New Roman" panose="02020603050405020304" pitchFamily="18" charset="0"/>
              </a:rPr>
              <a:t>). Existence of church in Smyrna. Polycarp wrote:</a:t>
            </a:r>
          </a:p>
          <a:p>
            <a:pPr marL="514350" marR="0" indent="-228600" algn="just">
              <a:lnSpc>
                <a:spcPct val="100000"/>
              </a:lnSpc>
              <a:spcBef>
                <a:spcPts val="0"/>
              </a:spcBef>
              <a:spcAft>
                <a:spcPts val="0"/>
              </a:spcAft>
            </a:pPr>
            <a:endParaRPr lang="en-US" sz="4000" dirty="0">
              <a:effectLst/>
              <a:latin typeface="Cambria" panose="02040503050406030204" pitchFamily="18" charset="0"/>
              <a:ea typeface="Times New Roman" panose="02020603050405020304" pitchFamily="18" charset="0"/>
            </a:endParaRPr>
          </a:p>
          <a:p>
            <a:pPr marL="971550" lvl="1" indent="-228600" algn="just">
              <a:lnSpc>
                <a:spcPct val="100000"/>
              </a:lnSpc>
              <a:spcBef>
                <a:spcPts val="0"/>
              </a:spcBef>
            </a:pPr>
            <a:r>
              <a:rPr lang="en-US" sz="3600" i="1" dirty="0">
                <a:solidFill>
                  <a:srgbClr val="C00000"/>
                </a:solidFill>
                <a:effectLst/>
                <a:latin typeface="Cambria" panose="02040503050406030204" pitchFamily="18" charset="0"/>
                <a:ea typeface="Times New Roman" panose="02020603050405020304" pitchFamily="18" charset="0"/>
              </a:rPr>
              <a:t>  "...among [you] the blessed Paul labored, who are praised in the beginning of his epistle. For concerning you he boasts in all the churches who then alone had known the Lord, for we had not yet known him."</a:t>
            </a:r>
            <a:r>
              <a:rPr lang="en-US" sz="3600" dirty="0">
                <a:solidFill>
                  <a:srgbClr val="C00000"/>
                </a:solidFill>
                <a:effectLst/>
                <a:latin typeface="Cambria" panose="02040503050406030204" pitchFamily="18" charset="0"/>
                <a:ea typeface="Times New Roman" panose="02020603050405020304" pitchFamily="18" charset="0"/>
              </a:rPr>
              <a:t>  (Letter to the Philippians, 11:3).</a:t>
            </a:r>
            <a:endParaRPr lang="en-US" dirty="0">
              <a:solidFill>
                <a:srgbClr val="C00000"/>
              </a:solidFill>
              <a:effectLst/>
              <a:latin typeface="Times New Roman" panose="02020603050405020304" pitchFamily="18" charset="0"/>
              <a:ea typeface="Times New Roman" panose="02020603050405020304" pitchFamily="18" charset="0"/>
            </a:endParaRPr>
          </a:p>
          <a:p>
            <a:pPr marL="514350" marR="0" indent="-228600" algn="just">
              <a:lnSpc>
                <a:spcPct val="115000"/>
              </a:lnSpc>
              <a:spcBef>
                <a:spcPts val="0"/>
              </a:spcBef>
              <a:spcAft>
                <a:spcPts val="0"/>
              </a:spcAft>
            </a:pPr>
            <a:r>
              <a:rPr lang="en-US" dirty="0">
                <a:effectLst/>
                <a:latin typeface="Cambria" panose="020405030504060302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514350" marR="0" indent="-22860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7174280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65043" y="282021"/>
            <a:ext cx="11595652" cy="6224796"/>
          </a:xfrm>
        </p:spPr>
        <p:txBody>
          <a:bodyPr>
            <a:normAutofit/>
          </a:bodyPr>
          <a:lstStyle/>
          <a:p>
            <a:r>
              <a:rPr lang="en-US" sz="4000" b="1" i="1" dirty="0">
                <a:latin typeface="Cambria" panose="02040503050406030204" pitchFamily="18" charset="0"/>
              </a:rPr>
              <a:t>Evidence of Late Date (A.D. 96)</a:t>
            </a:r>
            <a:endParaRPr lang="en-US" sz="1200" b="1" i="1" dirty="0">
              <a:latin typeface="Cambria" panose="02040503050406030204" pitchFamily="18" charset="0"/>
            </a:endParaRPr>
          </a:p>
          <a:p>
            <a:endParaRPr lang="en-US" b="1" i="1" dirty="0">
              <a:latin typeface="Cambria" panose="02040503050406030204" pitchFamily="18" charset="0"/>
            </a:endParaRPr>
          </a:p>
          <a:p>
            <a:pPr marL="514350" marR="0" indent="-228600" algn="just">
              <a:lnSpc>
                <a:spcPct val="115000"/>
              </a:lnSpc>
              <a:spcBef>
                <a:spcPts val="0"/>
              </a:spcBef>
              <a:spcAft>
                <a:spcPts val="0"/>
              </a:spcAft>
            </a:pPr>
            <a:r>
              <a:rPr lang="en-US" sz="1200" dirty="0">
                <a:effectLst/>
                <a:latin typeface="Cambria" panose="02040503050406030204" pitchFamily="18" charset="0"/>
                <a:ea typeface="Times New Roman" panose="02020603050405020304" pitchFamily="18" charset="0"/>
              </a:rPr>
              <a:t> </a:t>
            </a:r>
            <a:r>
              <a:rPr lang="en-US" sz="1500" dirty="0">
                <a:effectLst/>
                <a:latin typeface="Cambria" panose="02040503050406030204" pitchFamily="18" charset="0"/>
                <a:ea typeface="Times New Roman" panose="02020603050405020304" pitchFamily="18" charset="0"/>
              </a:rPr>
              <a:t>  </a:t>
            </a:r>
            <a:r>
              <a:rPr lang="en-US" sz="4000" dirty="0">
                <a:latin typeface="Cambria" panose="02040503050406030204" pitchFamily="18" charset="0"/>
                <a:ea typeface="Times New Roman" panose="02020603050405020304" pitchFamily="18" charset="0"/>
              </a:rPr>
              <a:t>6</a:t>
            </a:r>
            <a:r>
              <a:rPr lang="en-US" sz="4000" dirty="0">
                <a:effectLst/>
                <a:latin typeface="Cambria" panose="02040503050406030204" pitchFamily="18" charset="0"/>
                <a:ea typeface="Times New Roman" panose="02020603050405020304" pitchFamily="18" charset="0"/>
              </a:rPr>
              <a:t>). Existence of church in Smyrna. </a:t>
            </a:r>
          </a:p>
          <a:p>
            <a:pPr marL="514350" marR="0" indent="-228600" algn="just">
              <a:lnSpc>
                <a:spcPct val="115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514350" marR="0" indent="-22860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 </a:t>
            </a:r>
            <a:r>
              <a:rPr lang="en-US" sz="4000" dirty="0">
                <a:solidFill>
                  <a:srgbClr val="C00000"/>
                </a:solidFill>
                <a:latin typeface="Cambria" panose="02040503050406030204" pitchFamily="18" charset="0"/>
                <a:ea typeface="Times New Roman" panose="02020603050405020304" pitchFamily="18" charset="0"/>
              </a:rPr>
              <a:t>7</a:t>
            </a:r>
            <a:r>
              <a:rPr lang="en-US" sz="4000" dirty="0">
                <a:solidFill>
                  <a:srgbClr val="C00000"/>
                </a:solidFill>
                <a:effectLst/>
                <a:latin typeface="Cambria" panose="02040503050406030204" pitchFamily="18" charset="0"/>
                <a:ea typeface="Times New Roman" panose="02020603050405020304" pitchFamily="18" charset="0"/>
              </a:rPr>
              <a:t>). Spiritual decline of Ephesus, Sardis, &amp; Laodicea</a:t>
            </a:r>
            <a:endParaRPr lang="en-US" sz="40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609910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65043" y="282021"/>
            <a:ext cx="11595652" cy="6224796"/>
          </a:xfrm>
        </p:spPr>
        <p:txBody>
          <a:bodyPr>
            <a:normAutofit/>
          </a:bodyPr>
          <a:lstStyle/>
          <a:p>
            <a:r>
              <a:rPr lang="en-US" sz="4000" b="1" i="1" dirty="0">
                <a:latin typeface="Cambria" panose="02040503050406030204" pitchFamily="18" charset="0"/>
              </a:rPr>
              <a:t>Evidence of Late Date (A.D. 96)</a:t>
            </a:r>
          </a:p>
          <a:p>
            <a:endParaRPr lang="en-US" b="1" i="1" dirty="0">
              <a:latin typeface="Cambria" panose="02040503050406030204" pitchFamily="18" charset="0"/>
            </a:endParaRPr>
          </a:p>
          <a:p>
            <a:r>
              <a:rPr lang="en-US" sz="4000" i="1" dirty="0">
                <a:solidFill>
                  <a:srgbClr val="C00000"/>
                </a:solidFill>
                <a:effectLst/>
                <a:latin typeface="Cambria" panose="02040503050406030204" pitchFamily="18" charset="0"/>
                <a:ea typeface="Times New Roman" panose="02020603050405020304" pitchFamily="18" charset="0"/>
              </a:rPr>
              <a:t>The ambiguous testimony of Irenaeus:</a:t>
            </a:r>
          </a:p>
          <a:p>
            <a:pPr marL="514350" marR="0" indent="-228600" algn="just">
              <a:lnSpc>
                <a:spcPct val="115000"/>
              </a:lnSpc>
              <a:spcBef>
                <a:spcPts val="0"/>
              </a:spcBef>
              <a:spcAft>
                <a:spcPts val="0"/>
              </a:spcAft>
            </a:pPr>
            <a:endParaRPr lang="en-US" sz="40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092554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304800" y="427794"/>
            <a:ext cx="11726779" cy="6224797"/>
          </a:xfrm>
        </p:spPr>
        <p:txBody>
          <a:bodyPr>
            <a:noAutofit/>
          </a:bodyPr>
          <a:lstStyle/>
          <a:p>
            <a:pPr>
              <a:lnSpc>
                <a:spcPct val="100000"/>
              </a:lnSpc>
            </a:pPr>
            <a:r>
              <a:rPr lang="en-US" sz="3800" i="1" dirty="0">
                <a:effectLst/>
                <a:latin typeface="Cambria" panose="02040503050406030204" pitchFamily="18" charset="0"/>
                <a:ea typeface="Times New Roman" panose="02020603050405020304" pitchFamily="18" charset="0"/>
              </a:rPr>
              <a:t>“…since this number [666] is found in all the good and ancient copies, and since those who have seen John face to face testify...We will not…incur the risk of pronouncing positively as to the name of Antichrist; for if it were necessary that his name should be distinctly revealed in this present time, it would have been announced by him who </a:t>
            </a:r>
            <a:r>
              <a:rPr lang="en-US" sz="3800" b="1" i="1" dirty="0">
                <a:solidFill>
                  <a:srgbClr val="C00000"/>
                </a:solidFill>
                <a:effectLst/>
                <a:latin typeface="Cambria" panose="02040503050406030204" pitchFamily="18" charset="0"/>
                <a:ea typeface="Times New Roman" panose="02020603050405020304" pitchFamily="18" charset="0"/>
              </a:rPr>
              <a:t>beheld the apocalyptic vision</a:t>
            </a:r>
            <a:r>
              <a:rPr lang="en-US" sz="3800" i="1" dirty="0">
                <a:effectLst/>
                <a:latin typeface="Cambria" panose="02040503050406030204" pitchFamily="18" charset="0"/>
                <a:ea typeface="Times New Roman" panose="02020603050405020304" pitchFamily="18" charset="0"/>
              </a:rPr>
              <a:t>. For </a:t>
            </a:r>
            <a:r>
              <a:rPr lang="en-US" sz="3800" b="1" i="1" dirty="0">
                <a:solidFill>
                  <a:srgbClr val="C00000"/>
                </a:solidFill>
                <a:effectLst/>
                <a:latin typeface="Cambria" panose="02040503050406030204" pitchFamily="18" charset="0"/>
                <a:ea typeface="Times New Roman" panose="02020603050405020304" pitchFamily="18" charset="0"/>
              </a:rPr>
              <a:t>that was seen </a:t>
            </a:r>
            <a:r>
              <a:rPr lang="en-US" sz="3800" i="1" dirty="0">
                <a:effectLst/>
                <a:latin typeface="Cambria" panose="02040503050406030204" pitchFamily="18" charset="0"/>
                <a:ea typeface="Times New Roman" panose="02020603050405020304" pitchFamily="18" charset="0"/>
              </a:rPr>
              <a:t>no very long time since, but almost in our day, towards the end of Domitian's reign."</a:t>
            </a:r>
            <a:r>
              <a:rPr lang="en-US" sz="3800" dirty="0">
                <a:effectLst/>
                <a:latin typeface="Cambria" panose="02040503050406030204" pitchFamily="18" charset="0"/>
                <a:ea typeface="Times New Roman" panose="02020603050405020304" pitchFamily="18" charset="0"/>
              </a:rPr>
              <a:t> </a:t>
            </a:r>
          </a:p>
          <a:p>
            <a:pPr>
              <a:lnSpc>
                <a:spcPct val="100000"/>
              </a:lnSpc>
            </a:pPr>
            <a:endParaRPr lang="en-US" sz="1400" dirty="0">
              <a:effectLst/>
              <a:latin typeface="Cambria" panose="02040503050406030204" pitchFamily="18" charset="0"/>
              <a:ea typeface="Times New Roman" panose="02020603050405020304" pitchFamily="18" charset="0"/>
            </a:endParaRPr>
          </a:p>
          <a:p>
            <a:pPr marL="971550" lvl="1" indent="-228600">
              <a:lnSpc>
                <a:spcPct val="100000"/>
              </a:lnSpc>
              <a:spcBef>
                <a:spcPts val="0"/>
              </a:spcBef>
            </a:pPr>
            <a:r>
              <a:rPr lang="en-US" sz="3600" dirty="0">
                <a:effectLst/>
                <a:latin typeface="Cambria" panose="02040503050406030204" pitchFamily="18" charset="0"/>
                <a:ea typeface="Times New Roman" panose="02020603050405020304" pitchFamily="18" charset="0"/>
              </a:rPr>
              <a:t>                                                   (Against Heresies, 5:30:1, 3)</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22627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18660" y="427794"/>
            <a:ext cx="11754679" cy="6224797"/>
          </a:xfrm>
        </p:spPr>
        <p:txBody>
          <a:bodyPr>
            <a:normAutofit/>
          </a:bodyPr>
          <a:lstStyle/>
          <a:p>
            <a:pPr>
              <a:lnSpc>
                <a:spcPct val="100000"/>
              </a:lnSpc>
            </a:pPr>
            <a:r>
              <a:rPr lang="en-US" sz="3800" i="1" dirty="0">
                <a:latin typeface="Cambria" panose="02040503050406030204" pitchFamily="18" charset="0"/>
                <a:ea typeface="Times New Roman" panose="02020603050405020304" pitchFamily="18" charset="0"/>
              </a:rPr>
              <a:t>“</a:t>
            </a:r>
            <a:r>
              <a:rPr lang="en-US" sz="3800" i="1" dirty="0">
                <a:effectLst/>
                <a:latin typeface="Cambria" panose="02040503050406030204" pitchFamily="18" charset="0"/>
                <a:ea typeface="Times New Roman" panose="02020603050405020304" pitchFamily="18" charset="0"/>
              </a:rPr>
              <a:t>…since this number [666] is found in all the good and ancient copies, and since those who </a:t>
            </a:r>
            <a:r>
              <a:rPr lang="en-US" sz="3800" b="1" i="1" dirty="0">
                <a:solidFill>
                  <a:srgbClr val="C00000"/>
                </a:solidFill>
                <a:effectLst/>
                <a:latin typeface="Cambria" panose="02040503050406030204" pitchFamily="18" charset="0"/>
                <a:ea typeface="Times New Roman" panose="02020603050405020304" pitchFamily="18" charset="0"/>
              </a:rPr>
              <a:t>have seen John</a:t>
            </a:r>
            <a:r>
              <a:rPr lang="en-US" sz="3800" b="1" i="1" dirty="0">
                <a:effectLst/>
                <a:latin typeface="Cambria" panose="02040503050406030204" pitchFamily="18" charset="0"/>
                <a:ea typeface="Times New Roman" panose="02020603050405020304" pitchFamily="18" charset="0"/>
              </a:rPr>
              <a:t> </a:t>
            </a:r>
            <a:r>
              <a:rPr lang="en-US" sz="3800" i="1" dirty="0">
                <a:effectLst/>
                <a:latin typeface="Cambria" panose="02040503050406030204" pitchFamily="18" charset="0"/>
                <a:ea typeface="Times New Roman" panose="02020603050405020304" pitchFamily="18" charset="0"/>
              </a:rPr>
              <a:t>face to face testify...We will not…incur the risk of pronouncing positively as to the name of Antichrist; for if it were necessary that his name should be distinctly revealed in this present time, it would have been announced by </a:t>
            </a:r>
            <a:r>
              <a:rPr lang="en-US" sz="3800" b="1" i="1" dirty="0">
                <a:solidFill>
                  <a:srgbClr val="C00000"/>
                </a:solidFill>
                <a:effectLst/>
                <a:latin typeface="Cambria" panose="02040503050406030204" pitchFamily="18" charset="0"/>
                <a:ea typeface="Times New Roman" panose="02020603050405020304" pitchFamily="18" charset="0"/>
              </a:rPr>
              <a:t>him who beheld</a:t>
            </a:r>
            <a:r>
              <a:rPr lang="en-US" sz="3800" b="1" i="1" dirty="0">
                <a:effectLst/>
                <a:latin typeface="Cambria" panose="02040503050406030204" pitchFamily="18" charset="0"/>
                <a:ea typeface="Times New Roman" panose="02020603050405020304" pitchFamily="18" charset="0"/>
              </a:rPr>
              <a:t> </a:t>
            </a:r>
            <a:r>
              <a:rPr lang="en-US" sz="3800" i="1" dirty="0">
                <a:effectLst/>
                <a:latin typeface="Cambria" panose="02040503050406030204" pitchFamily="18" charset="0"/>
                <a:ea typeface="Times New Roman" panose="02020603050405020304" pitchFamily="18" charset="0"/>
              </a:rPr>
              <a:t>the apocalyptic vision. </a:t>
            </a:r>
            <a:r>
              <a:rPr lang="en-US" sz="3800" b="1" i="1" dirty="0">
                <a:solidFill>
                  <a:srgbClr val="C00000"/>
                </a:solidFill>
                <a:effectLst/>
                <a:latin typeface="Cambria" panose="02040503050406030204" pitchFamily="18" charset="0"/>
                <a:ea typeface="Times New Roman" panose="02020603050405020304" pitchFamily="18" charset="0"/>
              </a:rPr>
              <a:t>For that was seen </a:t>
            </a:r>
            <a:r>
              <a:rPr lang="en-US" sz="3800" i="1" dirty="0">
                <a:effectLst/>
                <a:latin typeface="Cambria" panose="02040503050406030204" pitchFamily="18" charset="0"/>
                <a:ea typeface="Times New Roman" panose="02020603050405020304" pitchFamily="18" charset="0"/>
              </a:rPr>
              <a:t>no very long time since, but almost in our day, towards the end of Domitian's reign."</a:t>
            </a:r>
            <a:r>
              <a:rPr lang="en-US" sz="3800" dirty="0">
                <a:effectLst/>
                <a:latin typeface="Cambria" panose="02040503050406030204" pitchFamily="18" charset="0"/>
                <a:ea typeface="Times New Roman" panose="02020603050405020304" pitchFamily="18" charset="0"/>
              </a:rPr>
              <a:t> </a:t>
            </a:r>
          </a:p>
          <a:p>
            <a:pPr marL="514350" indent="-228600" algn="r">
              <a:lnSpc>
                <a:spcPct val="115000"/>
              </a:lnSpc>
              <a:spcBef>
                <a:spcPts val="0"/>
              </a:spcBef>
            </a:pPr>
            <a:endParaRPr lang="en-US" sz="800" dirty="0">
              <a:effectLst/>
              <a:latin typeface="Cambria" panose="02040503050406030204" pitchFamily="18" charset="0"/>
              <a:ea typeface="Times New Roman" panose="02020603050405020304" pitchFamily="18" charset="0"/>
            </a:endParaRPr>
          </a:p>
          <a:p>
            <a:pPr marL="514350" indent="-228600" algn="r">
              <a:lnSpc>
                <a:spcPct val="115000"/>
              </a:lnSpc>
              <a:spcBef>
                <a:spcPts val="0"/>
              </a:spcBef>
            </a:pPr>
            <a:r>
              <a:rPr lang="en-US" sz="3600" dirty="0">
                <a:effectLst/>
                <a:latin typeface="Cambria" panose="02040503050406030204" pitchFamily="18" charset="0"/>
                <a:ea typeface="Times New Roman" panose="02020603050405020304" pitchFamily="18" charset="0"/>
              </a:rPr>
              <a:t>(Against Heresies, 5:30:1, 3)</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75171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418641" y="615356"/>
            <a:ext cx="11234863" cy="5815013"/>
          </a:xfrm>
        </p:spPr>
        <p:txBody>
          <a:bodyPr>
            <a:normAutofit/>
          </a:bodyPr>
          <a:lstStyle/>
          <a:p>
            <a:pPr marL="57150" marR="0" algn="just">
              <a:lnSpc>
                <a:spcPct val="115000"/>
              </a:lnSpc>
              <a:spcBef>
                <a:spcPts val="0"/>
              </a:spcBef>
              <a:spcAft>
                <a:spcPts val="0"/>
              </a:spcAft>
            </a:pPr>
            <a:r>
              <a:rPr lang="en-US" sz="4000" b="1" dirty="0">
                <a:solidFill>
                  <a:srgbClr val="C00000"/>
                </a:solidFill>
                <a:effectLst/>
                <a:latin typeface="Cambria" panose="02040503050406030204" pitchFamily="18" charset="0"/>
                <a:ea typeface="Times New Roman" panose="02020603050405020304" pitchFamily="18" charset="0"/>
              </a:rPr>
              <a:t>B. As an Epistle to the Seven Churches of Asia…</a:t>
            </a:r>
            <a:endParaRPr lang="en-US" sz="4000" b="1"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91853330"/>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25640" y="427794"/>
            <a:ext cx="10924675" cy="6224797"/>
          </a:xfrm>
        </p:spPr>
        <p:txBody>
          <a:bodyPr>
            <a:normAutofit fontScale="77500" lnSpcReduction="20000"/>
          </a:bodyPr>
          <a:lstStyle/>
          <a:p>
            <a:pPr>
              <a:lnSpc>
                <a:spcPct val="120000"/>
              </a:lnSpc>
            </a:pPr>
            <a:r>
              <a:rPr lang="en-US" sz="3800" i="1" dirty="0">
                <a:effectLst/>
                <a:latin typeface="Cambria" panose="02040503050406030204" pitchFamily="18" charset="0"/>
                <a:ea typeface="Times New Roman" panose="02020603050405020304" pitchFamily="18" charset="0"/>
              </a:rPr>
              <a:t> </a:t>
            </a:r>
            <a:r>
              <a:rPr lang="en-US" sz="4500" i="1" dirty="0">
                <a:effectLst/>
                <a:latin typeface="Cambria" panose="02040503050406030204" pitchFamily="18" charset="0"/>
                <a:ea typeface="Times New Roman" panose="02020603050405020304" pitchFamily="18" charset="0"/>
              </a:rPr>
              <a:t>“since this number [666] is found in </a:t>
            </a:r>
            <a:r>
              <a:rPr lang="en-US" sz="4500" b="1" i="1" dirty="0">
                <a:solidFill>
                  <a:srgbClr val="C00000"/>
                </a:solidFill>
                <a:effectLst/>
                <a:latin typeface="Cambria" panose="02040503050406030204" pitchFamily="18" charset="0"/>
                <a:ea typeface="Times New Roman" panose="02020603050405020304" pitchFamily="18" charset="0"/>
              </a:rPr>
              <a:t>all the good and ancient copies,</a:t>
            </a:r>
            <a:r>
              <a:rPr lang="en-US" sz="4500" b="1" i="1" dirty="0">
                <a:effectLst/>
                <a:latin typeface="Cambria" panose="02040503050406030204" pitchFamily="18" charset="0"/>
                <a:ea typeface="Times New Roman" panose="02020603050405020304" pitchFamily="18" charset="0"/>
              </a:rPr>
              <a:t> </a:t>
            </a:r>
            <a:r>
              <a:rPr lang="en-US" sz="4500" i="1" dirty="0">
                <a:effectLst/>
                <a:latin typeface="Cambria" panose="02040503050406030204" pitchFamily="18" charset="0"/>
                <a:ea typeface="Times New Roman" panose="02020603050405020304" pitchFamily="18" charset="0"/>
              </a:rPr>
              <a:t>and since those who have seen John face to face testify...We will not…incur the risk of pronouncing positively as to the name of Antichrist; for if it were necessary that his name should be distinctly revealed in this present time, it would have been announced by him who beheld the apocalyptic vision. For </a:t>
            </a:r>
            <a:r>
              <a:rPr lang="en-US" sz="4500" b="1" i="1" dirty="0">
                <a:solidFill>
                  <a:srgbClr val="C00000"/>
                </a:solidFill>
                <a:effectLst/>
                <a:latin typeface="Cambria" panose="02040503050406030204" pitchFamily="18" charset="0"/>
                <a:ea typeface="Times New Roman" panose="02020603050405020304" pitchFamily="18" charset="0"/>
              </a:rPr>
              <a:t>that was seen no very long time since</a:t>
            </a:r>
            <a:r>
              <a:rPr lang="en-US" sz="4500" i="1" dirty="0">
                <a:effectLst/>
                <a:latin typeface="Cambria" panose="02040503050406030204" pitchFamily="18" charset="0"/>
                <a:ea typeface="Times New Roman" panose="02020603050405020304" pitchFamily="18" charset="0"/>
              </a:rPr>
              <a:t>, but almost in our day, towards the end of Domitian's reign."</a:t>
            </a:r>
            <a:r>
              <a:rPr lang="en-US" sz="4500" dirty="0">
                <a:effectLst/>
                <a:latin typeface="Cambria" panose="02040503050406030204" pitchFamily="18" charset="0"/>
                <a:ea typeface="Times New Roman" panose="02020603050405020304" pitchFamily="18" charset="0"/>
              </a:rPr>
              <a:t> </a:t>
            </a:r>
          </a:p>
          <a:p>
            <a:pPr marL="514350" indent="-228600" algn="r">
              <a:lnSpc>
                <a:spcPct val="115000"/>
              </a:lnSpc>
              <a:spcBef>
                <a:spcPts val="0"/>
              </a:spcBef>
            </a:pPr>
            <a:endParaRPr lang="en-US" sz="3600" dirty="0">
              <a:effectLst/>
              <a:latin typeface="Cambria" panose="02040503050406030204" pitchFamily="18" charset="0"/>
              <a:ea typeface="Times New Roman" panose="02020603050405020304" pitchFamily="18" charset="0"/>
            </a:endParaRPr>
          </a:p>
          <a:p>
            <a:pPr marL="514350" indent="-228600" algn="r">
              <a:lnSpc>
                <a:spcPct val="115000"/>
              </a:lnSpc>
              <a:spcBef>
                <a:spcPts val="0"/>
              </a:spcBef>
            </a:pPr>
            <a:r>
              <a:rPr lang="en-US" sz="4600" dirty="0">
                <a:effectLst/>
                <a:latin typeface="Cambria" panose="02040503050406030204" pitchFamily="18" charset="0"/>
                <a:ea typeface="Times New Roman" panose="02020603050405020304" pitchFamily="18" charset="0"/>
              </a:rPr>
              <a:t>(Against Heresies, 5:30:1, 3)</a:t>
            </a:r>
            <a:endParaRPr lang="en-US" sz="4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2089246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18660" y="633203"/>
            <a:ext cx="11754679" cy="6224797"/>
          </a:xfrm>
        </p:spPr>
        <p:txBody>
          <a:bodyPr>
            <a:normAutofit/>
          </a:bodyPr>
          <a:lstStyle/>
          <a:p>
            <a:endParaRPr lang="en-US" sz="4000" b="1" dirty="0">
              <a:solidFill>
                <a:srgbClr val="C00000"/>
              </a:solidFill>
              <a:effectLst/>
              <a:latin typeface="Times New Roman" panose="02020603050405020304" pitchFamily="18" charset="0"/>
              <a:ea typeface="Times New Roman" panose="02020603050405020304" pitchFamily="18" charset="0"/>
            </a:endParaRPr>
          </a:p>
          <a:p>
            <a:endParaRPr lang="en-US" sz="4000" b="1" dirty="0">
              <a:solidFill>
                <a:srgbClr val="C00000"/>
              </a:solidFill>
              <a:latin typeface="Times New Roman" panose="02020603050405020304" pitchFamily="18" charset="0"/>
              <a:ea typeface="Times New Roman" panose="02020603050405020304" pitchFamily="18" charset="0"/>
            </a:endParaRPr>
          </a:p>
          <a:p>
            <a:endParaRPr lang="en-US" sz="4000" b="1" dirty="0">
              <a:solidFill>
                <a:srgbClr val="C00000"/>
              </a:solidFill>
              <a:effectLst/>
              <a:latin typeface="Times New Roman" panose="02020603050405020304" pitchFamily="18" charset="0"/>
              <a:ea typeface="Times New Roman" panose="02020603050405020304" pitchFamily="18" charset="0"/>
            </a:endParaRPr>
          </a:p>
          <a:p>
            <a:r>
              <a:rPr lang="en-US" sz="4800" b="1" dirty="0">
                <a:solidFill>
                  <a:srgbClr val="C00000"/>
                </a:solidFill>
                <a:effectLst/>
                <a:latin typeface="Times New Roman" panose="02020603050405020304" pitchFamily="18" charset="0"/>
                <a:ea typeface="Times New Roman" panose="02020603050405020304" pitchFamily="18" charset="0"/>
              </a:rPr>
              <a:t>Summary:</a:t>
            </a:r>
          </a:p>
        </p:txBody>
      </p:sp>
    </p:spTree>
    <p:extLst>
      <p:ext uri="{BB962C8B-B14F-4D97-AF65-F5344CB8AC3E}">
        <p14:creationId xmlns:p14="http://schemas.microsoft.com/office/powerpoint/2010/main" val="31370587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18660" y="427794"/>
            <a:ext cx="11754679" cy="6224797"/>
          </a:xfrm>
        </p:spPr>
        <p:txBody>
          <a:bodyPr>
            <a:normAutofit/>
          </a:bodyPr>
          <a:lstStyle/>
          <a:p>
            <a:endParaRPr lang="en-US" sz="800" dirty="0">
              <a:effectLst/>
              <a:latin typeface="Times New Roman" panose="02020603050405020304" pitchFamily="18" charset="0"/>
              <a:ea typeface="Times New Roman" panose="02020603050405020304" pitchFamily="18" charset="0"/>
            </a:endParaRPr>
          </a:p>
          <a:p>
            <a:pPr marL="571500" indent="-571500" algn="l">
              <a:lnSpc>
                <a:spcPct val="100000"/>
              </a:lnSpc>
              <a:buFont typeface="Arial" panose="020B0604020202020204" pitchFamily="34" charset="0"/>
              <a:buChar char="•"/>
            </a:pPr>
            <a:r>
              <a:rPr lang="en-US" sz="4000" dirty="0">
                <a:solidFill>
                  <a:srgbClr val="C00000"/>
                </a:solidFill>
                <a:effectLst/>
                <a:latin typeface="Times New Roman" panose="02020603050405020304" pitchFamily="18" charset="0"/>
                <a:ea typeface="Times New Roman" panose="02020603050405020304" pitchFamily="18" charset="0"/>
              </a:rPr>
              <a:t>For many centuries, four different approaches have competed for legitimacy concerning the Book of Revelation. </a:t>
            </a:r>
          </a:p>
        </p:txBody>
      </p:sp>
    </p:spTree>
    <p:extLst>
      <p:ext uri="{BB962C8B-B14F-4D97-AF65-F5344CB8AC3E}">
        <p14:creationId xmlns:p14="http://schemas.microsoft.com/office/powerpoint/2010/main" val="9688823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18660" y="427794"/>
            <a:ext cx="11754679" cy="6224797"/>
          </a:xfrm>
        </p:spPr>
        <p:txBody>
          <a:bodyPr>
            <a:normAutofit/>
          </a:bodyPr>
          <a:lstStyle/>
          <a:p>
            <a:endParaRPr lang="en-US" sz="800" dirty="0">
              <a:effectLst/>
              <a:latin typeface="Times New Roman" panose="02020603050405020304" pitchFamily="18" charset="0"/>
              <a:ea typeface="Times New Roman" panose="02020603050405020304" pitchFamily="18" charset="0"/>
            </a:endParaRPr>
          </a:p>
          <a:p>
            <a:pPr marL="571500" indent="-571500" algn="l">
              <a:lnSpc>
                <a:spcPct val="100000"/>
              </a:lnSpc>
              <a:buFont typeface="Arial" panose="020B0604020202020204" pitchFamily="34" charset="0"/>
              <a:buChar char="•"/>
            </a:pPr>
            <a:r>
              <a:rPr lang="en-US" sz="4000" dirty="0">
                <a:effectLst/>
                <a:latin typeface="Times New Roman" panose="02020603050405020304" pitchFamily="18" charset="0"/>
                <a:ea typeface="Times New Roman" panose="02020603050405020304" pitchFamily="18" charset="0"/>
              </a:rPr>
              <a:t>For many centuries, four different approaches have competed for legitimacy concerning the Book of Revelation. </a:t>
            </a:r>
          </a:p>
          <a:p>
            <a:pPr marL="571500" indent="-571500" algn="l">
              <a:lnSpc>
                <a:spcPct val="100000"/>
              </a:lnSpc>
              <a:buFont typeface="Arial" panose="020B0604020202020204" pitchFamily="34" charset="0"/>
              <a:buChar char="•"/>
            </a:pPr>
            <a:r>
              <a:rPr lang="en-US" sz="4000" dirty="0">
                <a:solidFill>
                  <a:srgbClr val="C00000"/>
                </a:solidFill>
                <a:effectLst/>
                <a:latin typeface="Times New Roman" panose="02020603050405020304" pitchFamily="18" charset="0"/>
                <a:ea typeface="Times New Roman" panose="02020603050405020304" pitchFamily="18" charset="0"/>
              </a:rPr>
              <a:t>Men and women of very great stature in the evangelical Church can be found within each camp. </a:t>
            </a:r>
          </a:p>
        </p:txBody>
      </p:sp>
    </p:spTree>
    <p:extLst>
      <p:ext uri="{BB962C8B-B14F-4D97-AF65-F5344CB8AC3E}">
        <p14:creationId xmlns:p14="http://schemas.microsoft.com/office/powerpoint/2010/main" val="162306001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18660" y="427794"/>
            <a:ext cx="11754679" cy="6224797"/>
          </a:xfrm>
        </p:spPr>
        <p:txBody>
          <a:bodyPr>
            <a:normAutofit/>
          </a:bodyPr>
          <a:lstStyle/>
          <a:p>
            <a:endParaRPr lang="en-US" sz="800" dirty="0">
              <a:effectLst/>
              <a:latin typeface="Times New Roman" panose="02020603050405020304" pitchFamily="18" charset="0"/>
              <a:ea typeface="Times New Roman" panose="02020603050405020304" pitchFamily="18" charset="0"/>
            </a:endParaRPr>
          </a:p>
          <a:p>
            <a:pPr marL="571500" indent="-571500" algn="l">
              <a:lnSpc>
                <a:spcPct val="100000"/>
              </a:lnSpc>
              <a:buFont typeface="Arial" panose="020B0604020202020204" pitchFamily="34" charset="0"/>
              <a:buChar char="•"/>
            </a:pPr>
            <a:r>
              <a:rPr lang="en-US" sz="4000" dirty="0">
                <a:effectLst/>
                <a:latin typeface="Times New Roman" panose="02020603050405020304" pitchFamily="18" charset="0"/>
                <a:ea typeface="Times New Roman" panose="02020603050405020304" pitchFamily="18" charset="0"/>
              </a:rPr>
              <a:t>For many centuries, four different approaches have competed for legitimacy concerning the Book of Revelation. </a:t>
            </a:r>
          </a:p>
          <a:p>
            <a:pPr marL="571500" indent="-571500" algn="l">
              <a:lnSpc>
                <a:spcPct val="100000"/>
              </a:lnSpc>
              <a:buFont typeface="Arial" panose="020B0604020202020204" pitchFamily="34" charset="0"/>
              <a:buChar char="•"/>
            </a:pPr>
            <a:r>
              <a:rPr lang="en-US" sz="4000" dirty="0">
                <a:effectLst/>
                <a:latin typeface="Times New Roman" panose="02020603050405020304" pitchFamily="18" charset="0"/>
                <a:ea typeface="Times New Roman" panose="02020603050405020304" pitchFamily="18" charset="0"/>
              </a:rPr>
              <a:t>Men and women of very great stature in the evangelical Church can be found within each camp. </a:t>
            </a:r>
          </a:p>
          <a:p>
            <a:pPr marL="571500" indent="-571500" algn="l">
              <a:lnSpc>
                <a:spcPct val="100000"/>
              </a:lnSpc>
              <a:buFont typeface="Arial" panose="020B0604020202020204" pitchFamily="34" charset="0"/>
              <a:buChar char="•"/>
            </a:pPr>
            <a:r>
              <a:rPr lang="en-US" sz="4000" dirty="0">
                <a:solidFill>
                  <a:srgbClr val="C00000"/>
                </a:solidFill>
                <a:effectLst/>
                <a:latin typeface="Times New Roman" panose="02020603050405020304" pitchFamily="18" charset="0"/>
                <a:ea typeface="Times New Roman" panose="02020603050405020304" pitchFamily="18" charset="0"/>
              </a:rPr>
              <a:t>Most of these views predate the approach that is best-known and most popular today.</a:t>
            </a:r>
          </a:p>
        </p:txBody>
      </p:sp>
    </p:spTree>
    <p:extLst>
      <p:ext uri="{BB962C8B-B14F-4D97-AF65-F5344CB8AC3E}">
        <p14:creationId xmlns:p14="http://schemas.microsoft.com/office/powerpoint/2010/main" val="67721820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18660" y="427794"/>
            <a:ext cx="11754679" cy="6224797"/>
          </a:xfrm>
        </p:spPr>
        <p:txBody>
          <a:bodyPr>
            <a:normAutofit/>
          </a:bodyPr>
          <a:lstStyle/>
          <a:p>
            <a:endParaRPr lang="en-US" sz="800" dirty="0">
              <a:effectLst/>
              <a:latin typeface="Times New Roman" panose="02020603050405020304" pitchFamily="18" charset="0"/>
              <a:ea typeface="Times New Roman" panose="02020603050405020304" pitchFamily="18" charset="0"/>
            </a:endParaRPr>
          </a:p>
          <a:p>
            <a:pPr marL="571500" indent="-571500" algn="l">
              <a:lnSpc>
                <a:spcPct val="100000"/>
              </a:lnSpc>
              <a:buFont typeface="Arial" panose="020B0604020202020204" pitchFamily="34" charset="0"/>
              <a:buChar char="•"/>
            </a:pPr>
            <a:r>
              <a:rPr lang="en-US" sz="4000" dirty="0">
                <a:effectLst/>
                <a:latin typeface="Times New Roman" panose="02020603050405020304" pitchFamily="18" charset="0"/>
                <a:ea typeface="Times New Roman" panose="02020603050405020304" pitchFamily="18" charset="0"/>
              </a:rPr>
              <a:t>For many centuries, four different approaches have competed for legitimacy concerning the Book of Revelation. </a:t>
            </a:r>
          </a:p>
          <a:p>
            <a:pPr marL="571500" indent="-571500" algn="l">
              <a:lnSpc>
                <a:spcPct val="100000"/>
              </a:lnSpc>
              <a:buFont typeface="Arial" panose="020B0604020202020204" pitchFamily="34" charset="0"/>
              <a:buChar char="•"/>
            </a:pPr>
            <a:r>
              <a:rPr lang="en-US" sz="4000" dirty="0">
                <a:effectLst/>
                <a:latin typeface="Times New Roman" panose="02020603050405020304" pitchFamily="18" charset="0"/>
                <a:ea typeface="Times New Roman" panose="02020603050405020304" pitchFamily="18" charset="0"/>
              </a:rPr>
              <a:t>Men and women of very great stature in the evangelical Church can be found within each camp. </a:t>
            </a:r>
          </a:p>
          <a:p>
            <a:pPr marL="571500" indent="-571500" algn="l">
              <a:lnSpc>
                <a:spcPct val="100000"/>
              </a:lnSpc>
              <a:buFont typeface="Arial" panose="020B0604020202020204" pitchFamily="34" charset="0"/>
              <a:buChar char="•"/>
            </a:pPr>
            <a:r>
              <a:rPr lang="en-US" sz="4000" dirty="0">
                <a:effectLst/>
                <a:latin typeface="Times New Roman" panose="02020603050405020304" pitchFamily="18" charset="0"/>
                <a:ea typeface="Times New Roman" panose="02020603050405020304" pitchFamily="18" charset="0"/>
              </a:rPr>
              <a:t>Most of these views predate the approach that is best-known and most popular today.</a:t>
            </a:r>
          </a:p>
          <a:p>
            <a:pPr marL="571500" indent="-571500" algn="l">
              <a:lnSpc>
                <a:spcPct val="100000"/>
              </a:lnSpc>
              <a:buFont typeface="Arial" panose="020B0604020202020204" pitchFamily="34" charset="0"/>
              <a:buChar char="•"/>
            </a:pPr>
            <a:r>
              <a:rPr lang="en-US" sz="4000" dirty="0">
                <a:solidFill>
                  <a:srgbClr val="C00000"/>
                </a:solidFill>
                <a:effectLst/>
                <a:latin typeface="Times New Roman" panose="02020603050405020304" pitchFamily="18" charset="0"/>
                <a:ea typeface="Times New Roman" panose="02020603050405020304" pitchFamily="18" charset="0"/>
              </a:rPr>
              <a:t>Most Christians today only know of the popular view, and are completely unaware of the other three.</a:t>
            </a:r>
          </a:p>
        </p:txBody>
      </p:sp>
    </p:spTree>
    <p:extLst>
      <p:ext uri="{BB962C8B-B14F-4D97-AF65-F5344CB8AC3E}">
        <p14:creationId xmlns:p14="http://schemas.microsoft.com/office/powerpoint/2010/main" val="56636288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517792" y="427794"/>
            <a:ext cx="10939750" cy="6224797"/>
          </a:xfrm>
        </p:spPr>
        <p:txBody>
          <a:bodyPr>
            <a:normAutofit/>
          </a:bodyPr>
          <a:lstStyle/>
          <a:p>
            <a:endParaRPr lang="en-US" sz="800" dirty="0">
              <a:effectLst/>
              <a:latin typeface="Times New Roman" panose="02020603050405020304" pitchFamily="18" charset="0"/>
              <a:ea typeface="Times New Roman" panose="02020603050405020304" pitchFamily="18" charset="0"/>
            </a:endParaRPr>
          </a:p>
          <a:p>
            <a:endParaRPr lang="en-US" sz="1400" dirty="0">
              <a:latin typeface="Times New Roman" panose="02020603050405020304" pitchFamily="18" charset="0"/>
              <a:ea typeface="Times New Roman" panose="02020603050405020304" pitchFamily="18" charset="0"/>
            </a:endParaRPr>
          </a:p>
          <a:p>
            <a:pPr algn="just">
              <a:lnSpc>
                <a:spcPct val="100000"/>
              </a:lnSpc>
            </a:pPr>
            <a:r>
              <a:rPr lang="en-US" sz="4000" dirty="0">
                <a:effectLst/>
                <a:latin typeface="Times New Roman" panose="02020603050405020304" pitchFamily="18" charset="0"/>
                <a:ea typeface="Times New Roman" panose="02020603050405020304" pitchFamily="18" charset="0"/>
              </a:rPr>
              <a:t>It is difficult to determine which of these approaches is the most ancient, since complete commentaries of Revelation were not produced prior to the fourth century, and by then, more than one view can be found alluded to by different writers. The oldest might have been some combination possessing elements of two, three or four of the known views.</a:t>
            </a:r>
          </a:p>
        </p:txBody>
      </p:sp>
    </p:spTree>
    <p:extLst>
      <p:ext uri="{BB962C8B-B14F-4D97-AF65-F5344CB8AC3E}">
        <p14:creationId xmlns:p14="http://schemas.microsoft.com/office/powerpoint/2010/main" val="4125479953"/>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49993" y="427794"/>
            <a:ext cx="10763481" cy="6224797"/>
          </a:xfrm>
        </p:spPr>
        <p:txBody>
          <a:bodyPr>
            <a:normAutofit/>
          </a:bodyPr>
          <a:lstStyle/>
          <a:p>
            <a:endParaRPr lang="en-US" sz="800" dirty="0">
              <a:effectLst/>
              <a:latin typeface="Times New Roman" panose="02020603050405020304" pitchFamily="18" charset="0"/>
              <a:ea typeface="Times New Roman" panose="02020603050405020304" pitchFamily="18" charset="0"/>
            </a:endParaRPr>
          </a:p>
          <a:p>
            <a:endParaRPr lang="en-US" sz="1400" dirty="0">
              <a:latin typeface="Times New Roman" panose="02020603050405020304" pitchFamily="18" charset="0"/>
              <a:ea typeface="Times New Roman" panose="02020603050405020304" pitchFamily="18" charset="0"/>
            </a:endParaRPr>
          </a:p>
          <a:p>
            <a:pPr algn="just">
              <a:lnSpc>
                <a:spcPct val="100000"/>
              </a:lnSpc>
            </a:pPr>
            <a:r>
              <a:rPr lang="en-US" sz="4000" dirty="0">
                <a:effectLst/>
                <a:latin typeface="Times New Roman" panose="02020603050405020304" pitchFamily="18" charset="0"/>
                <a:ea typeface="Times New Roman" panose="02020603050405020304" pitchFamily="18" charset="0"/>
              </a:rPr>
              <a:t>It is therefore impossible to claim that one’s own position was that which was held by John’s first readers. Even the question of the Millennium seems to have been disputed in the earliest centuries. Our decisions about which view(s) to embrace must come from our own examination and assessment of the scriptural evidence—that is, from exegesis.</a:t>
            </a:r>
          </a:p>
        </p:txBody>
      </p:sp>
    </p:spTree>
    <p:extLst>
      <p:ext uri="{BB962C8B-B14F-4D97-AF65-F5344CB8AC3E}">
        <p14:creationId xmlns:p14="http://schemas.microsoft.com/office/powerpoint/2010/main" val="139271210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49993" y="427794"/>
            <a:ext cx="10763481" cy="6224797"/>
          </a:xfrm>
        </p:spPr>
        <p:txBody>
          <a:bodyPr>
            <a:normAutofit/>
          </a:bodyPr>
          <a:lstStyle/>
          <a:p>
            <a:endParaRPr lang="en-US" sz="800" dirty="0">
              <a:effectLst/>
              <a:latin typeface="Times New Roman" panose="02020603050405020304" pitchFamily="18" charset="0"/>
              <a:ea typeface="Times New Roman" panose="02020603050405020304" pitchFamily="18" charset="0"/>
            </a:endParaRPr>
          </a:p>
          <a:p>
            <a:endParaRPr lang="en-US" sz="1400" dirty="0">
              <a:latin typeface="Times New Roman" panose="02020603050405020304" pitchFamily="18" charset="0"/>
              <a:ea typeface="Times New Roman" panose="02020603050405020304" pitchFamily="18" charset="0"/>
            </a:endParaRPr>
          </a:p>
          <a:p>
            <a:pPr>
              <a:lnSpc>
                <a:spcPct val="100000"/>
              </a:lnSpc>
            </a:pPr>
            <a:endParaRPr lang="en-US" sz="4000" b="1" dirty="0">
              <a:solidFill>
                <a:srgbClr val="C00000"/>
              </a:solidFill>
              <a:effectLst/>
              <a:latin typeface="Times New Roman" panose="02020603050405020304" pitchFamily="18" charset="0"/>
              <a:ea typeface="Times New Roman" panose="02020603050405020304" pitchFamily="18" charset="0"/>
            </a:endParaRPr>
          </a:p>
          <a:p>
            <a:pPr>
              <a:lnSpc>
                <a:spcPct val="100000"/>
              </a:lnSpc>
            </a:pPr>
            <a:endParaRPr lang="en-US" sz="4000" b="1" dirty="0">
              <a:solidFill>
                <a:srgbClr val="C00000"/>
              </a:solidFill>
              <a:latin typeface="Times New Roman" panose="02020603050405020304" pitchFamily="18" charset="0"/>
              <a:ea typeface="Times New Roman" panose="02020603050405020304" pitchFamily="18" charset="0"/>
            </a:endParaRPr>
          </a:p>
          <a:p>
            <a:pPr>
              <a:lnSpc>
                <a:spcPct val="100000"/>
              </a:lnSpc>
            </a:pPr>
            <a:r>
              <a:rPr lang="en-US" sz="4000" b="1" dirty="0">
                <a:solidFill>
                  <a:srgbClr val="C00000"/>
                </a:solidFill>
                <a:effectLst/>
                <a:latin typeface="Times New Roman" panose="02020603050405020304" pitchFamily="18" charset="0"/>
                <a:ea typeface="Times New Roman" panose="02020603050405020304" pitchFamily="18" charset="0"/>
              </a:rPr>
              <a:t>Review and Conclusion</a:t>
            </a:r>
          </a:p>
        </p:txBody>
      </p:sp>
    </p:spTree>
    <p:extLst>
      <p:ext uri="{BB962C8B-B14F-4D97-AF65-F5344CB8AC3E}">
        <p14:creationId xmlns:p14="http://schemas.microsoft.com/office/powerpoint/2010/main" val="24373914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18658" y="187162"/>
            <a:ext cx="11973341" cy="6670838"/>
          </a:xfrm>
        </p:spPr>
        <p:txBody>
          <a:bodyPr>
            <a:normAutofit/>
          </a:bodyPr>
          <a:lstStyle/>
          <a:p>
            <a:endParaRPr lang="en-US" sz="800" dirty="0">
              <a:latin typeface="Times New Roman" panose="02020603050405020304" pitchFamily="18" charset="0"/>
              <a:ea typeface="Times New Roman" panose="02020603050405020304" pitchFamily="18" charset="0"/>
            </a:endParaRPr>
          </a:p>
          <a:p>
            <a:pPr marL="571500" indent="-571500" algn="l">
              <a:buFont typeface="Arial" panose="020B0604020202020204" pitchFamily="34" charset="0"/>
              <a:buChar char="•"/>
            </a:pPr>
            <a:r>
              <a:rPr lang="en-US" sz="3800" b="1" i="1" dirty="0">
                <a:solidFill>
                  <a:srgbClr val="C00000"/>
                </a:solidFill>
                <a:effectLst/>
                <a:latin typeface="Times New Roman" panose="02020603050405020304" pitchFamily="18" charset="0"/>
                <a:ea typeface="Times New Roman" panose="02020603050405020304" pitchFamily="18" charset="0"/>
              </a:rPr>
              <a:t>Futurists</a:t>
            </a:r>
            <a:r>
              <a:rPr lang="en-US" sz="3800" dirty="0">
                <a:solidFill>
                  <a:srgbClr val="C00000"/>
                </a:solidFill>
                <a:effectLst/>
                <a:latin typeface="Times New Roman" panose="02020603050405020304" pitchFamily="18" charset="0"/>
                <a:ea typeface="Times New Roman" panose="02020603050405020304" pitchFamily="18" charset="0"/>
              </a:rPr>
              <a:t> see Revelation as a preview of the end of time.</a:t>
            </a:r>
          </a:p>
          <a:p>
            <a:pPr marL="171450" indent="-171450" algn="l">
              <a:buFont typeface="Arial" panose="020B0604020202020204" pitchFamily="34" charset="0"/>
              <a:buChar char="•"/>
            </a:pPr>
            <a:endParaRPr lang="en-US" sz="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41724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435934" y="600074"/>
            <a:ext cx="11051213" cy="5815013"/>
          </a:xfrm>
        </p:spPr>
        <p:txBody>
          <a:bodyPr>
            <a:normAutofit/>
          </a:bodyPr>
          <a:lstStyle/>
          <a:p>
            <a:pPr marL="57150" marR="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B. As an Epistle to the Seven Churches of Asia…</a:t>
            </a:r>
          </a:p>
          <a:p>
            <a:pPr marL="57150" marR="0" algn="just">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228600" marR="0" algn="just">
              <a:lnSpc>
                <a:spcPct val="115000"/>
              </a:lnSpc>
              <a:spcBef>
                <a:spcPts val="0"/>
              </a:spcBef>
              <a:spcAft>
                <a:spcPts val="0"/>
              </a:spcAft>
            </a:pPr>
            <a:r>
              <a:rPr lang="en-US" sz="4000" dirty="0">
                <a:solidFill>
                  <a:srgbClr val="C00000"/>
                </a:solidFill>
                <a:effectLst/>
                <a:latin typeface="Cambria" panose="02040503050406030204" pitchFamily="18" charset="0"/>
                <a:ea typeface="Times New Roman" panose="02020603050405020304" pitchFamily="18" charset="0"/>
              </a:rPr>
              <a:t>1. </a:t>
            </a:r>
            <a:r>
              <a:rPr lang="en-US" sz="4000" dirty="0">
                <a:solidFill>
                  <a:srgbClr val="C00000"/>
                </a:solidFill>
                <a:latin typeface="Cambria" panose="02040503050406030204" pitchFamily="18" charset="0"/>
                <a:ea typeface="Times New Roman" panose="02020603050405020304" pitchFamily="18" charset="0"/>
              </a:rPr>
              <a:t>It h</a:t>
            </a:r>
            <a:r>
              <a:rPr lang="en-US" sz="4000" dirty="0">
                <a:solidFill>
                  <a:srgbClr val="C00000"/>
                </a:solidFill>
                <a:effectLst/>
                <a:latin typeface="Cambria" panose="02040503050406030204" pitchFamily="18" charset="0"/>
                <a:ea typeface="Times New Roman" panose="02020603050405020304" pitchFamily="18" charset="0"/>
              </a:rPr>
              <a:t>as the form of an epistle (1:4, 11; 22:21);</a:t>
            </a:r>
            <a:endParaRPr lang="en-US" sz="40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4827326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18658" y="187162"/>
            <a:ext cx="11973341" cy="6670838"/>
          </a:xfrm>
        </p:spPr>
        <p:txBody>
          <a:bodyPr>
            <a:normAutofit/>
          </a:bodyPr>
          <a:lstStyle/>
          <a:p>
            <a:endParaRPr lang="en-US" sz="800" dirty="0">
              <a:latin typeface="Times New Roman" panose="02020603050405020304" pitchFamily="18" charset="0"/>
              <a:ea typeface="Times New Roman" panose="02020603050405020304" pitchFamily="18" charset="0"/>
            </a:endParaRPr>
          </a:p>
          <a:p>
            <a:pPr marL="571500" indent="-571500" algn="l">
              <a:buFont typeface="Arial" panose="020B0604020202020204" pitchFamily="34" charset="0"/>
              <a:buChar char="•"/>
            </a:pPr>
            <a:r>
              <a:rPr lang="en-US" sz="3800" b="1" i="1" dirty="0">
                <a:effectLst/>
                <a:latin typeface="Times New Roman" panose="02020603050405020304" pitchFamily="18" charset="0"/>
                <a:ea typeface="Times New Roman" panose="02020603050405020304" pitchFamily="18" charset="0"/>
              </a:rPr>
              <a:t>Futurists</a:t>
            </a:r>
            <a:r>
              <a:rPr lang="en-US" sz="3800" dirty="0">
                <a:effectLst/>
                <a:latin typeface="Times New Roman" panose="02020603050405020304" pitchFamily="18" charset="0"/>
                <a:ea typeface="Times New Roman" panose="02020603050405020304" pitchFamily="18" charset="0"/>
              </a:rPr>
              <a:t> see Revelation as a preview of the end of time.</a:t>
            </a:r>
          </a:p>
          <a:p>
            <a:pPr marL="171450" indent="-171450" algn="l">
              <a:buFont typeface="Arial" panose="020B0604020202020204" pitchFamily="34" charset="0"/>
              <a:buChar char="•"/>
            </a:pPr>
            <a:endParaRPr lang="en-US" sz="800" dirty="0">
              <a:latin typeface="Times New Roman" panose="02020603050405020304" pitchFamily="18" charset="0"/>
              <a:ea typeface="Times New Roman" panose="02020603050405020304" pitchFamily="18" charset="0"/>
            </a:endParaRPr>
          </a:p>
          <a:p>
            <a:pPr marL="571500" indent="-571500" algn="l">
              <a:lnSpc>
                <a:spcPct val="100000"/>
              </a:lnSpc>
              <a:buFont typeface="Arial" panose="020B0604020202020204" pitchFamily="34" charset="0"/>
              <a:buChar char="•"/>
            </a:pPr>
            <a:r>
              <a:rPr lang="en-US" sz="3800" b="1" i="1" dirty="0">
                <a:solidFill>
                  <a:srgbClr val="C00000"/>
                </a:solidFill>
                <a:effectLst/>
                <a:latin typeface="Times New Roman" panose="02020603050405020304" pitchFamily="18" charset="0"/>
                <a:ea typeface="Times New Roman" panose="02020603050405020304" pitchFamily="18" charset="0"/>
              </a:rPr>
              <a:t>Historicists</a:t>
            </a:r>
            <a:r>
              <a:rPr lang="en-US" sz="3800" dirty="0">
                <a:solidFill>
                  <a:srgbClr val="C00000"/>
                </a:solidFill>
                <a:effectLst/>
                <a:latin typeface="Times New Roman" panose="02020603050405020304" pitchFamily="18" charset="0"/>
                <a:ea typeface="Times New Roman" panose="02020603050405020304" pitchFamily="18" charset="0"/>
              </a:rPr>
              <a:t> see it as a panorama of history from John’s time to the end of the world.</a:t>
            </a:r>
          </a:p>
          <a:p>
            <a:pPr marL="171450" indent="-171450" algn="l">
              <a:buFont typeface="Arial" panose="020B0604020202020204" pitchFamily="34" charset="0"/>
              <a:buChar char="•"/>
            </a:pPr>
            <a:endParaRPr lang="en-US" sz="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83633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18657" y="187162"/>
            <a:ext cx="11973341" cy="6374059"/>
          </a:xfrm>
        </p:spPr>
        <p:txBody>
          <a:bodyPr>
            <a:normAutofit/>
          </a:bodyPr>
          <a:lstStyle/>
          <a:p>
            <a:endParaRPr lang="en-US" sz="800" dirty="0">
              <a:latin typeface="Times New Roman" panose="02020603050405020304" pitchFamily="18" charset="0"/>
              <a:ea typeface="Times New Roman" panose="02020603050405020304" pitchFamily="18" charset="0"/>
            </a:endParaRPr>
          </a:p>
          <a:p>
            <a:pPr marL="571500" indent="-571500" algn="l">
              <a:buFont typeface="Arial" panose="020B0604020202020204" pitchFamily="34" charset="0"/>
              <a:buChar char="•"/>
            </a:pPr>
            <a:r>
              <a:rPr lang="en-US" sz="3800" b="1" i="1" dirty="0">
                <a:effectLst/>
                <a:latin typeface="Times New Roman" panose="02020603050405020304" pitchFamily="18" charset="0"/>
                <a:ea typeface="Times New Roman" panose="02020603050405020304" pitchFamily="18" charset="0"/>
              </a:rPr>
              <a:t>Futurists</a:t>
            </a:r>
            <a:r>
              <a:rPr lang="en-US" sz="3800" dirty="0">
                <a:effectLst/>
                <a:latin typeface="Times New Roman" panose="02020603050405020304" pitchFamily="18" charset="0"/>
                <a:ea typeface="Times New Roman" panose="02020603050405020304" pitchFamily="18" charset="0"/>
              </a:rPr>
              <a:t> see Revelation as a preview of the end of time.</a:t>
            </a:r>
          </a:p>
          <a:p>
            <a:pPr marL="171450" indent="-171450" algn="l">
              <a:buFont typeface="Arial" panose="020B0604020202020204" pitchFamily="34" charset="0"/>
              <a:buChar char="•"/>
            </a:pPr>
            <a:endParaRPr lang="en-US" sz="800" dirty="0">
              <a:latin typeface="Times New Roman" panose="02020603050405020304" pitchFamily="18" charset="0"/>
              <a:ea typeface="Times New Roman" panose="02020603050405020304" pitchFamily="18" charset="0"/>
            </a:endParaRPr>
          </a:p>
          <a:p>
            <a:pPr marL="571500" indent="-571500" algn="l">
              <a:lnSpc>
                <a:spcPct val="100000"/>
              </a:lnSpc>
              <a:buFont typeface="Arial" panose="020B0604020202020204" pitchFamily="34" charset="0"/>
              <a:buChar char="•"/>
            </a:pPr>
            <a:r>
              <a:rPr lang="en-US" sz="3800" b="1" i="1" dirty="0">
                <a:effectLst/>
                <a:latin typeface="Times New Roman" panose="02020603050405020304" pitchFamily="18" charset="0"/>
                <a:ea typeface="Times New Roman" panose="02020603050405020304" pitchFamily="18" charset="0"/>
              </a:rPr>
              <a:t>Historicists</a:t>
            </a:r>
            <a:r>
              <a:rPr lang="en-US" sz="3800" dirty="0">
                <a:effectLst/>
                <a:latin typeface="Times New Roman" panose="02020603050405020304" pitchFamily="18" charset="0"/>
                <a:ea typeface="Times New Roman" panose="02020603050405020304" pitchFamily="18" charset="0"/>
              </a:rPr>
              <a:t> see it as a panorama of history from John’s time to the </a:t>
            </a:r>
            <a:r>
              <a:rPr lang="en-US" sz="3800" dirty="0">
                <a:solidFill>
                  <a:srgbClr val="C00000"/>
                </a:solidFill>
                <a:effectLst/>
                <a:latin typeface="Times New Roman" panose="02020603050405020304" pitchFamily="18" charset="0"/>
                <a:ea typeface="Times New Roman" panose="02020603050405020304" pitchFamily="18" charset="0"/>
              </a:rPr>
              <a:t>end of the world.</a:t>
            </a:r>
          </a:p>
          <a:p>
            <a:pPr marL="171450" indent="-171450" algn="l">
              <a:buFont typeface="Arial" panose="020B0604020202020204" pitchFamily="34" charset="0"/>
              <a:buChar char="•"/>
            </a:pPr>
            <a:endParaRPr lang="en-US" sz="800" dirty="0">
              <a:solidFill>
                <a:srgbClr val="C00000"/>
              </a:solidFill>
              <a:latin typeface="Times New Roman" panose="02020603050405020304" pitchFamily="18" charset="0"/>
              <a:ea typeface="Times New Roman" panose="02020603050405020304" pitchFamily="18" charset="0"/>
            </a:endParaRPr>
          </a:p>
          <a:p>
            <a:pPr marL="571500" indent="-571500" algn="l">
              <a:lnSpc>
                <a:spcPct val="100000"/>
              </a:lnSpc>
              <a:buFont typeface="Arial" panose="020B0604020202020204" pitchFamily="34" charset="0"/>
              <a:buChar char="•"/>
            </a:pPr>
            <a:r>
              <a:rPr lang="en-US" sz="3800" b="1" i="1" dirty="0">
                <a:solidFill>
                  <a:srgbClr val="C00000"/>
                </a:solidFill>
                <a:effectLst/>
                <a:latin typeface="Times New Roman" panose="02020603050405020304" pitchFamily="18" charset="0"/>
                <a:ea typeface="Times New Roman" panose="02020603050405020304" pitchFamily="18" charset="0"/>
              </a:rPr>
              <a:t>Idealists</a:t>
            </a:r>
            <a:r>
              <a:rPr lang="en-US" sz="3800" i="1" dirty="0">
                <a:solidFill>
                  <a:srgbClr val="C00000"/>
                </a:solidFill>
                <a:effectLst/>
                <a:latin typeface="Times New Roman" panose="02020603050405020304" pitchFamily="18" charset="0"/>
                <a:ea typeface="Times New Roman" panose="02020603050405020304" pitchFamily="18" charset="0"/>
              </a:rPr>
              <a:t> </a:t>
            </a:r>
            <a:r>
              <a:rPr lang="en-US" sz="3800" dirty="0">
                <a:solidFill>
                  <a:srgbClr val="C00000"/>
                </a:solidFill>
                <a:effectLst/>
                <a:latin typeface="Times New Roman" panose="02020603050405020304" pitchFamily="18" charset="0"/>
                <a:ea typeface="Times New Roman" panose="02020603050405020304" pitchFamily="18" charset="0"/>
              </a:rPr>
              <a:t> view Revelation as a series of visions affirming timeless principles, repeatedly observed in world events</a:t>
            </a:r>
            <a:r>
              <a:rPr lang="en-US" sz="4000" dirty="0">
                <a:solidFill>
                  <a:srgbClr val="C00000"/>
                </a:solidFill>
                <a:effectLst/>
                <a:latin typeface="Times New Roman" panose="02020603050405020304" pitchFamily="18" charset="0"/>
                <a:ea typeface="Times New Roman" panose="02020603050405020304" pitchFamily="18" charset="0"/>
              </a:rPr>
              <a:t>.</a:t>
            </a:r>
            <a:endParaRPr lang="en-US" sz="800" dirty="0">
              <a:solidFill>
                <a:srgbClr val="C00000"/>
              </a:solidFill>
              <a:effectLst/>
              <a:latin typeface="Times New Roman" panose="02020603050405020304" pitchFamily="18" charset="0"/>
              <a:ea typeface="Times New Roman" panose="02020603050405020304" pitchFamily="18" charset="0"/>
            </a:endParaRPr>
          </a:p>
          <a:p>
            <a:pPr algn="l"/>
            <a:endParaRPr lang="en-US" sz="4000" i="1" dirty="0">
              <a:latin typeface="Times New Roman" panose="02020603050405020304" pitchFamily="18" charset="0"/>
              <a:ea typeface="Times New Roman" panose="02020603050405020304" pitchFamily="18" charset="0"/>
            </a:endParaRPr>
          </a:p>
          <a:p>
            <a:pPr algn="l"/>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69547730"/>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18658" y="187162"/>
            <a:ext cx="11973341" cy="6670838"/>
          </a:xfrm>
        </p:spPr>
        <p:txBody>
          <a:bodyPr>
            <a:normAutofit/>
          </a:bodyPr>
          <a:lstStyle/>
          <a:p>
            <a:endParaRPr lang="en-US" sz="800" dirty="0">
              <a:latin typeface="Times New Roman" panose="02020603050405020304" pitchFamily="18" charset="0"/>
              <a:ea typeface="Times New Roman" panose="02020603050405020304" pitchFamily="18" charset="0"/>
            </a:endParaRPr>
          </a:p>
          <a:p>
            <a:pPr marL="571500" indent="-571500" algn="l">
              <a:lnSpc>
                <a:spcPct val="100000"/>
              </a:lnSpc>
              <a:buFont typeface="Arial" panose="020B0604020202020204" pitchFamily="34" charset="0"/>
              <a:buChar char="•"/>
            </a:pPr>
            <a:r>
              <a:rPr lang="en-US" sz="3800" b="1" i="1" dirty="0">
                <a:effectLst/>
                <a:latin typeface="Times New Roman" panose="02020603050405020304" pitchFamily="18" charset="0"/>
                <a:ea typeface="Cambria" panose="02040503050406030204" pitchFamily="18" charset="0"/>
                <a:cs typeface="Times New Roman" panose="02020603050405020304" pitchFamily="18" charset="0"/>
              </a:rPr>
              <a:t>Futurists</a:t>
            </a:r>
            <a:r>
              <a:rPr lang="en-US" sz="3800" dirty="0">
                <a:effectLst/>
                <a:latin typeface="Times New Roman" panose="02020603050405020304" pitchFamily="18" charset="0"/>
                <a:ea typeface="Cambria" panose="02040503050406030204" pitchFamily="18" charset="0"/>
                <a:cs typeface="Times New Roman" panose="02020603050405020304" pitchFamily="18" charset="0"/>
              </a:rPr>
              <a:t> see Revelation as a preview of the end of time.</a:t>
            </a:r>
          </a:p>
          <a:p>
            <a:pPr algn="l">
              <a:lnSpc>
                <a:spcPct val="100000"/>
              </a:lnSpc>
            </a:pPr>
            <a:endParaRPr lang="en-US" sz="800" dirty="0">
              <a:effectLst/>
              <a:latin typeface="Times New Roman" panose="02020603050405020304" pitchFamily="18" charset="0"/>
              <a:ea typeface="Cambria" panose="02040503050406030204" pitchFamily="18" charset="0"/>
              <a:cs typeface="Times New Roman" panose="02020603050405020304" pitchFamily="18" charset="0"/>
            </a:endParaRPr>
          </a:p>
          <a:p>
            <a:pPr marL="571500" indent="-571500" algn="l">
              <a:lnSpc>
                <a:spcPct val="100000"/>
              </a:lnSpc>
              <a:buFont typeface="Arial" panose="020B0604020202020204" pitchFamily="34" charset="0"/>
              <a:buChar char="•"/>
            </a:pPr>
            <a:r>
              <a:rPr lang="en-US" sz="3800" b="1" i="1" dirty="0">
                <a:effectLst/>
                <a:latin typeface="Times New Roman" panose="02020603050405020304" pitchFamily="18" charset="0"/>
                <a:ea typeface="Times New Roman" panose="02020603050405020304" pitchFamily="18" charset="0"/>
              </a:rPr>
              <a:t>Historicists</a:t>
            </a:r>
            <a:r>
              <a:rPr lang="en-US" sz="3800" dirty="0">
                <a:effectLst/>
                <a:latin typeface="Times New Roman" panose="02020603050405020304" pitchFamily="18" charset="0"/>
                <a:ea typeface="Times New Roman" panose="02020603050405020304" pitchFamily="18" charset="0"/>
              </a:rPr>
              <a:t> see it as a panorama of history from John’s time to the end of the world.</a:t>
            </a:r>
          </a:p>
          <a:p>
            <a:pPr marL="571500" indent="-571500" algn="l">
              <a:lnSpc>
                <a:spcPct val="100000"/>
              </a:lnSpc>
              <a:buFont typeface="Arial" panose="020B0604020202020204" pitchFamily="34" charset="0"/>
              <a:buChar char="•"/>
            </a:pPr>
            <a:endParaRPr lang="en-US" sz="800" dirty="0">
              <a:effectLst/>
              <a:latin typeface="Times New Roman" panose="02020603050405020304" pitchFamily="18" charset="0"/>
              <a:ea typeface="Times New Roman" panose="02020603050405020304" pitchFamily="18" charset="0"/>
            </a:endParaRPr>
          </a:p>
          <a:p>
            <a:pPr marL="571500" indent="-571500" algn="l">
              <a:lnSpc>
                <a:spcPct val="100000"/>
              </a:lnSpc>
              <a:buFont typeface="Arial" panose="020B0604020202020204" pitchFamily="34" charset="0"/>
              <a:buChar char="•"/>
            </a:pPr>
            <a:r>
              <a:rPr lang="en-US" sz="3800" b="1" i="1" dirty="0">
                <a:effectLst/>
                <a:latin typeface="Times New Roman" panose="02020603050405020304" pitchFamily="18" charset="0"/>
                <a:ea typeface="Times New Roman" panose="02020603050405020304" pitchFamily="18" charset="0"/>
              </a:rPr>
              <a:t>Idealists</a:t>
            </a:r>
            <a:r>
              <a:rPr lang="en-US" sz="3800" i="1"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 view Revelation as a series of visions affirming timeless principles, repeatedly observed in world events</a:t>
            </a:r>
            <a:r>
              <a:rPr lang="en-US" sz="4000" dirty="0">
                <a:effectLst/>
                <a:latin typeface="Times New Roman" panose="02020603050405020304" pitchFamily="18" charset="0"/>
                <a:ea typeface="Times New Roman" panose="02020603050405020304" pitchFamily="18" charset="0"/>
              </a:rPr>
              <a:t>.</a:t>
            </a:r>
            <a:endParaRPr lang="en-US" sz="800" dirty="0">
              <a:effectLst/>
              <a:latin typeface="Times New Roman" panose="02020603050405020304" pitchFamily="18" charset="0"/>
              <a:ea typeface="Times New Roman" panose="02020603050405020304" pitchFamily="18" charset="0"/>
            </a:endParaRPr>
          </a:p>
          <a:p>
            <a:pPr marL="171450" indent="-171450" algn="l">
              <a:lnSpc>
                <a:spcPct val="100000"/>
              </a:lnSpc>
              <a:buFont typeface="Arial" panose="020B0604020202020204" pitchFamily="34" charset="0"/>
              <a:buChar char="•"/>
            </a:pPr>
            <a:endParaRPr lang="en-US" sz="800" i="1" dirty="0">
              <a:latin typeface="Times New Roman" panose="02020603050405020304" pitchFamily="18" charset="0"/>
              <a:ea typeface="Times New Roman" panose="02020603050405020304" pitchFamily="18" charset="0"/>
            </a:endParaRPr>
          </a:p>
          <a:p>
            <a:pPr marL="571500" indent="-571500" algn="l">
              <a:lnSpc>
                <a:spcPct val="100000"/>
              </a:lnSpc>
              <a:buFont typeface="Arial" panose="020B0604020202020204" pitchFamily="34" charset="0"/>
              <a:buChar char="•"/>
            </a:pPr>
            <a:r>
              <a:rPr lang="en-US" sz="3800" b="1" i="1" dirty="0">
                <a:solidFill>
                  <a:srgbClr val="C00000"/>
                </a:solidFill>
                <a:effectLst/>
                <a:latin typeface="Times New Roman" panose="02020603050405020304" pitchFamily="18" charset="0"/>
                <a:ea typeface="Times New Roman" panose="02020603050405020304" pitchFamily="18" charset="0"/>
              </a:rPr>
              <a:t>Preterists</a:t>
            </a:r>
            <a:r>
              <a:rPr lang="en-US" sz="3800" dirty="0">
                <a:solidFill>
                  <a:srgbClr val="C00000"/>
                </a:solidFill>
                <a:effectLst/>
                <a:latin typeface="Times New Roman" panose="02020603050405020304" pitchFamily="18" charset="0"/>
                <a:ea typeface="Times New Roman" panose="02020603050405020304" pitchFamily="18" charset="0"/>
              </a:rPr>
              <a:t> see it as predicting the fall of Jerusalem in </a:t>
            </a:r>
          </a:p>
          <a:p>
            <a:pPr algn="l">
              <a:lnSpc>
                <a:spcPct val="100000"/>
              </a:lnSpc>
            </a:pPr>
            <a:r>
              <a:rPr lang="en-US" sz="3800" dirty="0">
                <a:solidFill>
                  <a:srgbClr val="C00000"/>
                </a:solidFill>
                <a:latin typeface="Times New Roman" panose="02020603050405020304" pitchFamily="18" charset="0"/>
                <a:ea typeface="Times New Roman" panose="02020603050405020304" pitchFamily="18" charset="0"/>
              </a:rPr>
              <a:t>      </a:t>
            </a:r>
            <a:r>
              <a:rPr lang="en-US" sz="3800" dirty="0">
                <a:solidFill>
                  <a:srgbClr val="C00000"/>
                </a:solidFill>
                <a:effectLst/>
                <a:latin typeface="Times New Roman" panose="02020603050405020304" pitchFamily="18" charset="0"/>
                <a:ea typeface="Times New Roman" panose="02020603050405020304" pitchFamily="18" charset="0"/>
              </a:rPr>
              <a:t>A.D. 70, and possibly of Rome, in the fifth century.</a:t>
            </a:r>
          </a:p>
        </p:txBody>
      </p:sp>
    </p:spTree>
    <p:extLst>
      <p:ext uri="{BB962C8B-B14F-4D97-AF65-F5344CB8AC3E}">
        <p14:creationId xmlns:p14="http://schemas.microsoft.com/office/powerpoint/2010/main" val="110786453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958466" y="427794"/>
            <a:ext cx="10135520" cy="6224797"/>
          </a:xfrm>
        </p:spPr>
        <p:txBody>
          <a:bodyPr>
            <a:normAutofit/>
          </a:bodyPr>
          <a:lstStyle/>
          <a:p>
            <a:endParaRPr lang="en-US" sz="3500" dirty="0">
              <a:effectLst/>
              <a:latin typeface="Times New Roman" panose="02020603050405020304" pitchFamily="18" charset="0"/>
              <a:ea typeface="Times New Roman" panose="02020603050405020304" pitchFamily="18" charset="0"/>
            </a:endParaRPr>
          </a:p>
          <a:p>
            <a:endParaRPr lang="en-US" sz="1000" dirty="0">
              <a:latin typeface="Times New Roman" panose="02020603050405020304" pitchFamily="18" charset="0"/>
              <a:ea typeface="Times New Roman" panose="02020603050405020304" pitchFamily="18" charset="0"/>
            </a:endParaRPr>
          </a:p>
          <a:p>
            <a:pPr algn="just">
              <a:lnSpc>
                <a:spcPct val="100000"/>
              </a:lnSpc>
            </a:pPr>
            <a:r>
              <a:rPr lang="en-US" sz="4000" b="1" i="1" dirty="0">
                <a:effectLst/>
                <a:latin typeface="Times New Roman" panose="02020603050405020304" pitchFamily="18" charset="0"/>
                <a:ea typeface="Times New Roman" panose="02020603050405020304" pitchFamily="18" charset="0"/>
              </a:rPr>
              <a:t>It is never necessary to be confused</a:t>
            </a:r>
            <a:r>
              <a:rPr lang="en-US" sz="4000" dirty="0">
                <a:effectLst/>
                <a:latin typeface="Times New Roman" panose="02020603050405020304" pitchFamily="18" charset="0"/>
                <a:ea typeface="Times New Roman" panose="02020603050405020304" pitchFamily="18" charset="0"/>
              </a:rPr>
              <a:t>—even  about matters that are difficult to decide. Every essential matter is clear in scripture. Some non-essentials are less clear and may require years of meditation and study to clear them up. </a:t>
            </a:r>
          </a:p>
        </p:txBody>
      </p:sp>
    </p:spTree>
    <p:extLst>
      <p:ext uri="{BB962C8B-B14F-4D97-AF65-F5344CB8AC3E}">
        <p14:creationId xmlns:p14="http://schemas.microsoft.com/office/powerpoint/2010/main" val="70799183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630496" y="427794"/>
            <a:ext cx="9210102" cy="6224797"/>
          </a:xfrm>
        </p:spPr>
        <p:txBody>
          <a:bodyPr>
            <a:normAutofit/>
          </a:bodyPr>
          <a:lstStyle/>
          <a:p>
            <a:endParaRPr lang="en-US" sz="3500" dirty="0">
              <a:effectLst/>
              <a:latin typeface="Times New Roman" panose="02020603050405020304" pitchFamily="18" charset="0"/>
              <a:ea typeface="Times New Roman" panose="02020603050405020304" pitchFamily="18" charset="0"/>
            </a:endParaRPr>
          </a:p>
          <a:p>
            <a:endParaRPr lang="en-US" sz="1000" dirty="0">
              <a:latin typeface="Times New Roman" panose="02020603050405020304" pitchFamily="18" charset="0"/>
              <a:ea typeface="Times New Roman" panose="02020603050405020304" pitchFamily="18" charset="0"/>
            </a:endParaRPr>
          </a:p>
          <a:p>
            <a:pPr algn="just">
              <a:lnSpc>
                <a:spcPct val="100000"/>
              </a:lnSpc>
            </a:pPr>
            <a:r>
              <a:rPr lang="en-US" sz="4000" dirty="0">
                <a:effectLst/>
                <a:latin typeface="Times New Roman" panose="02020603050405020304" pitchFamily="18" charset="0"/>
                <a:ea typeface="Times New Roman" panose="02020603050405020304" pitchFamily="18" charset="0"/>
              </a:rPr>
              <a:t>Instead of allowing “too much information” to create confusion, one would do well to simply remain “undecided” on matters that require more time to be sorted out.</a:t>
            </a:r>
          </a:p>
        </p:txBody>
      </p:sp>
    </p:spTree>
    <p:extLst>
      <p:ext uri="{BB962C8B-B14F-4D97-AF65-F5344CB8AC3E}">
        <p14:creationId xmlns:p14="http://schemas.microsoft.com/office/powerpoint/2010/main" val="348812238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782197" y="427794"/>
            <a:ext cx="10399921" cy="6224797"/>
          </a:xfrm>
        </p:spPr>
        <p:txBody>
          <a:bodyPr>
            <a:normAutofit/>
          </a:bodyPr>
          <a:lstStyle/>
          <a:p>
            <a:endParaRPr lang="en-US" sz="3500" dirty="0">
              <a:effectLst/>
              <a:latin typeface="Times New Roman" panose="02020603050405020304" pitchFamily="18" charset="0"/>
              <a:ea typeface="Times New Roman" panose="02020603050405020304" pitchFamily="18" charset="0"/>
            </a:endParaRPr>
          </a:p>
          <a:p>
            <a:pPr algn="just">
              <a:lnSpc>
                <a:spcPct val="100000"/>
              </a:lnSpc>
            </a:pPr>
            <a:r>
              <a:rPr lang="en-US" sz="4000" dirty="0">
                <a:effectLst/>
                <a:latin typeface="Times New Roman" panose="02020603050405020304" pitchFamily="18" charset="0"/>
                <a:ea typeface="Times New Roman" panose="02020603050405020304" pitchFamily="18" charset="0"/>
              </a:rPr>
              <a:t>Fortunately, no essential Christian doctrine rests upon our correctly interpreting the Book of Revelation itself. It was not even universally accepted into the canon for the first three centuries after Christ. </a:t>
            </a:r>
          </a:p>
        </p:txBody>
      </p:sp>
    </p:spTree>
    <p:extLst>
      <p:ext uri="{BB962C8B-B14F-4D97-AF65-F5344CB8AC3E}">
        <p14:creationId xmlns:p14="http://schemas.microsoft.com/office/powerpoint/2010/main" val="363518776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980500" y="427794"/>
            <a:ext cx="10146535" cy="6224797"/>
          </a:xfrm>
        </p:spPr>
        <p:txBody>
          <a:bodyPr>
            <a:normAutofit/>
          </a:bodyPr>
          <a:lstStyle/>
          <a:p>
            <a:endParaRPr lang="en-US" sz="3500" dirty="0">
              <a:effectLst/>
              <a:latin typeface="Times New Roman" panose="02020603050405020304" pitchFamily="18" charset="0"/>
              <a:ea typeface="Times New Roman" panose="02020603050405020304" pitchFamily="18" charset="0"/>
            </a:endParaRPr>
          </a:p>
          <a:p>
            <a:endParaRPr lang="en-US" dirty="0">
              <a:latin typeface="Times New Roman" panose="02020603050405020304" pitchFamily="18" charset="0"/>
              <a:ea typeface="Times New Roman" panose="02020603050405020304" pitchFamily="18" charset="0"/>
            </a:endParaRPr>
          </a:p>
          <a:p>
            <a:pPr algn="just">
              <a:lnSpc>
                <a:spcPct val="100000"/>
              </a:lnSpc>
            </a:pPr>
            <a:r>
              <a:rPr lang="en-US" sz="4000" dirty="0">
                <a:effectLst/>
                <a:latin typeface="Times New Roman" panose="02020603050405020304" pitchFamily="18" charset="0"/>
                <a:ea typeface="Times New Roman" panose="02020603050405020304" pitchFamily="18" charset="0"/>
              </a:rPr>
              <a:t>Every teaching of scripture necessary for life and godliness can be learned with certainty from the remaining books of the Bible. To focus disproportionately on the correct interpretation of Revelation </a:t>
            </a:r>
            <a:r>
              <a:rPr lang="en-US" sz="4000" dirty="0">
                <a:latin typeface="Times New Roman" panose="02020603050405020304" pitchFamily="18" charset="0"/>
                <a:ea typeface="Times New Roman" panose="02020603050405020304" pitchFamily="18" charset="0"/>
              </a:rPr>
              <a:t>has distracted many from actually doing the things that we have been told to do.</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8857881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18660" y="427794"/>
            <a:ext cx="11754679" cy="6224797"/>
          </a:xfrm>
        </p:spPr>
        <p:txBody>
          <a:bodyPr>
            <a:normAutofit/>
          </a:bodyPr>
          <a:lstStyle/>
          <a:p>
            <a:endParaRPr lang="en-US" sz="800" dirty="0">
              <a:effectLst/>
              <a:latin typeface="Times New Roman" panose="02020603050405020304" pitchFamily="18" charset="0"/>
              <a:ea typeface="Times New Roman" panose="02020603050405020304" pitchFamily="18" charset="0"/>
            </a:endParaRPr>
          </a:p>
          <a:p>
            <a:pPr>
              <a:lnSpc>
                <a:spcPct val="100000"/>
              </a:lnSpc>
            </a:pPr>
            <a:r>
              <a:rPr lang="en-US" sz="4000" dirty="0">
                <a:effectLst/>
                <a:latin typeface="Times New Roman" panose="02020603050405020304" pitchFamily="18" charset="0"/>
                <a:ea typeface="Times New Roman" panose="02020603050405020304" pitchFamily="18" charset="0"/>
              </a:rPr>
              <a:t>When the disciples asked Jesus about the timeline off the future, Jesus replied:</a:t>
            </a:r>
          </a:p>
          <a:p>
            <a:endParaRPr lang="en-US" sz="800" dirty="0">
              <a:latin typeface="Times New Roman" panose="02020603050405020304" pitchFamily="18" charset="0"/>
              <a:ea typeface="Times New Roman" panose="02020603050405020304" pitchFamily="18" charset="0"/>
            </a:endParaRPr>
          </a:p>
          <a:p>
            <a:pPr>
              <a:lnSpc>
                <a:spcPct val="100000"/>
              </a:lnSpc>
            </a:pPr>
            <a:r>
              <a:rPr lang="en-US" sz="4000" b="0" i="1" u="none" strike="noStrike" dirty="0">
                <a:solidFill>
                  <a:srgbClr val="C00000"/>
                </a:solidFill>
                <a:effectLst/>
                <a:latin typeface="Cambria" panose="02040503050406030204" pitchFamily="18" charset="0"/>
              </a:rPr>
              <a:t>“It is not for you to know times or seasons which the Father has put in His own authority. But you shall receive power when the Holy Spirit has come upon you; and you shall be witnesses to Me in Jerusalem, and in all Judea and Samaria, and to the end of the earth.” </a:t>
            </a:r>
            <a:endParaRPr lang="en-US" sz="4000" b="0" i="1" u="none" strike="noStrike" dirty="0">
              <a:solidFill>
                <a:srgbClr val="C00000"/>
              </a:solidFill>
              <a:latin typeface="Cambria" panose="02040503050406030204" pitchFamily="18" charset="0"/>
            </a:endParaRPr>
          </a:p>
          <a:p>
            <a:r>
              <a:rPr lang="en-US" sz="3200" dirty="0">
                <a:solidFill>
                  <a:srgbClr val="C00000"/>
                </a:solidFill>
                <a:effectLst/>
                <a:latin typeface="Times New Roman" panose="02020603050405020304" pitchFamily="18" charset="0"/>
                <a:ea typeface="Times New Roman" panose="02020603050405020304" pitchFamily="18" charset="0"/>
              </a:rPr>
              <a:t>(Acts 1:7-8) </a:t>
            </a:r>
          </a:p>
        </p:txBody>
      </p:sp>
    </p:spTree>
    <p:extLst>
      <p:ext uri="{BB962C8B-B14F-4D97-AF65-F5344CB8AC3E}">
        <p14:creationId xmlns:p14="http://schemas.microsoft.com/office/powerpoint/2010/main" val="1520420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372139" y="600075"/>
            <a:ext cx="11115007" cy="5455952"/>
          </a:xfrm>
        </p:spPr>
        <p:txBody>
          <a:bodyPr>
            <a:normAutofit/>
          </a:bodyPr>
          <a:lstStyle/>
          <a:p>
            <a:pPr marL="228600" marR="0" algn="just">
              <a:lnSpc>
                <a:spcPct val="115000"/>
              </a:lnSpc>
              <a:spcBef>
                <a:spcPts val="0"/>
              </a:spcBef>
              <a:spcAft>
                <a:spcPts val="0"/>
              </a:spcAft>
            </a:pPr>
            <a:r>
              <a:rPr lang="en-US" sz="4000" b="0" i="1" u="none" strike="noStrike" dirty="0">
                <a:solidFill>
                  <a:srgbClr val="C00000"/>
                </a:solidFill>
                <a:effectLst/>
                <a:latin typeface="Cambria" panose="02040503050406030204" pitchFamily="18" charset="0"/>
              </a:rPr>
              <a:t>“John, to the seven churches which are in Asia…” </a:t>
            </a:r>
            <a:r>
              <a:rPr lang="en-US" sz="4000" b="0" i="0" u="none" strike="noStrike" dirty="0">
                <a:solidFill>
                  <a:srgbClr val="C00000"/>
                </a:solidFill>
                <a:effectLst/>
                <a:latin typeface="Cambria" panose="02040503050406030204" pitchFamily="18" charset="0"/>
              </a:rPr>
              <a:t>(1:4)</a:t>
            </a:r>
          </a:p>
          <a:p>
            <a:pPr marL="228600" marR="0" algn="just">
              <a:lnSpc>
                <a:spcPct val="115000"/>
              </a:lnSpc>
              <a:spcBef>
                <a:spcPts val="0"/>
              </a:spcBef>
              <a:spcAft>
                <a:spcPts val="0"/>
              </a:spcAft>
            </a:pPr>
            <a:endParaRPr lang="en-US" sz="4000" b="0" i="0" u="none" strike="noStrike" dirty="0">
              <a:solidFill>
                <a:srgbClr val="000000"/>
              </a:solidFill>
              <a:effectLst/>
              <a:latin typeface="Cambria" panose="02040503050406030204" pitchFamily="18" charset="0"/>
            </a:endParaRPr>
          </a:p>
        </p:txBody>
      </p:sp>
    </p:spTree>
    <p:extLst>
      <p:ext uri="{BB962C8B-B14F-4D97-AF65-F5344CB8AC3E}">
        <p14:creationId xmlns:p14="http://schemas.microsoft.com/office/powerpoint/2010/main" val="1826663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dirty="0"/>
          </a:p>
          <a:p>
            <a:endParaRPr lang="en-US" dirty="0"/>
          </a:p>
          <a:p>
            <a:r>
              <a:rPr lang="en-US" sz="6000" b="1" i="1" dirty="0">
                <a:latin typeface="Cambria" panose="02040503050406030204" pitchFamily="18" charset="0"/>
              </a:rPr>
              <a:t>What Kind of Book is </a:t>
            </a:r>
          </a:p>
          <a:p>
            <a:r>
              <a:rPr lang="en-US" sz="6000" b="1" i="1" dirty="0">
                <a:latin typeface="Cambria" panose="02040503050406030204" pitchFamily="18" charset="0"/>
              </a:rPr>
              <a:t>the Book of Revelation?</a:t>
            </a:r>
          </a:p>
        </p:txBody>
      </p:sp>
    </p:spTree>
    <p:extLst>
      <p:ext uri="{BB962C8B-B14F-4D97-AF65-F5344CB8AC3E}">
        <p14:creationId xmlns:p14="http://schemas.microsoft.com/office/powerpoint/2010/main" val="907591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499728" y="600075"/>
            <a:ext cx="11132290" cy="5455952"/>
          </a:xfrm>
        </p:spPr>
        <p:txBody>
          <a:bodyPr>
            <a:normAutofit/>
          </a:bodyPr>
          <a:lstStyle/>
          <a:p>
            <a:pPr marL="228600" marR="0" algn="just">
              <a:lnSpc>
                <a:spcPct val="100000"/>
              </a:lnSpc>
              <a:spcBef>
                <a:spcPts val="0"/>
              </a:spcBef>
              <a:spcAft>
                <a:spcPts val="0"/>
              </a:spcAft>
            </a:pPr>
            <a:r>
              <a:rPr lang="en-US" sz="4000" b="0" i="1" u="none" strike="noStrike" dirty="0">
                <a:solidFill>
                  <a:srgbClr val="000000"/>
                </a:solidFill>
                <a:effectLst/>
                <a:latin typeface="Cambria" panose="02040503050406030204" pitchFamily="18" charset="0"/>
              </a:rPr>
              <a:t>“John, to the seven churches which are in Asia…” </a:t>
            </a:r>
            <a:r>
              <a:rPr lang="en-US" sz="4000" b="0" i="0" u="none" strike="noStrike" dirty="0">
                <a:solidFill>
                  <a:srgbClr val="000000"/>
                </a:solidFill>
                <a:effectLst/>
                <a:latin typeface="Cambria" panose="02040503050406030204" pitchFamily="18" charset="0"/>
              </a:rPr>
              <a:t>(1:4)</a:t>
            </a:r>
          </a:p>
          <a:p>
            <a:pPr marL="228600" marR="0" algn="just">
              <a:lnSpc>
                <a:spcPct val="115000"/>
              </a:lnSpc>
              <a:spcBef>
                <a:spcPts val="0"/>
              </a:spcBef>
              <a:spcAft>
                <a:spcPts val="0"/>
              </a:spcAft>
            </a:pPr>
            <a:endParaRPr lang="en-US" b="0" i="0" u="none" strike="noStrike" dirty="0">
              <a:solidFill>
                <a:srgbClr val="000000"/>
              </a:solidFill>
              <a:effectLst/>
              <a:latin typeface="Cambria" panose="02040503050406030204" pitchFamily="18" charset="0"/>
            </a:endParaRPr>
          </a:p>
          <a:p>
            <a:pPr marL="228600" marR="0" algn="l">
              <a:lnSpc>
                <a:spcPct val="100000"/>
              </a:lnSpc>
              <a:spcBef>
                <a:spcPts val="0"/>
              </a:spcBef>
              <a:spcAft>
                <a:spcPts val="0"/>
              </a:spcAft>
            </a:pPr>
            <a:r>
              <a:rPr lang="en-US" sz="4000" b="0" i="1" u="none" strike="noStrike" dirty="0">
                <a:solidFill>
                  <a:srgbClr val="C00000"/>
                </a:solidFill>
                <a:effectLst/>
                <a:latin typeface="Cambria" panose="02040503050406030204" pitchFamily="18" charset="0"/>
              </a:rPr>
              <a:t>“…write in a book and send it to the seven churches which are in Asia: to Ephesus, to Smyrna, to Pergamos, to Thyatira, to Sardis, to Philadelphia, and to Laodicea.”</a:t>
            </a:r>
            <a:r>
              <a:rPr lang="en-US" sz="4000" i="1" dirty="0">
                <a:solidFill>
                  <a:srgbClr val="C00000"/>
                </a:solidFill>
                <a:latin typeface="Cambria" panose="02040503050406030204" pitchFamily="18" charset="0"/>
              </a:rPr>
              <a:t> </a:t>
            </a:r>
            <a:r>
              <a:rPr lang="en-US" sz="4000" dirty="0">
                <a:solidFill>
                  <a:srgbClr val="C00000"/>
                </a:solidFill>
                <a:latin typeface="Cambria" panose="02040503050406030204" pitchFamily="18" charset="0"/>
              </a:rPr>
              <a:t>(1:11)</a:t>
            </a:r>
            <a:endParaRPr lang="en-US" sz="4000" dirty="0">
              <a:solidFill>
                <a:srgbClr val="C00000"/>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2676532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0" y="600075"/>
            <a:ext cx="10815637" cy="5455952"/>
          </a:xfrm>
        </p:spPr>
        <p:txBody>
          <a:bodyPr>
            <a:normAutofit/>
          </a:bodyPr>
          <a:lstStyle/>
          <a:p>
            <a:pPr marL="228600" marR="0" algn="just">
              <a:lnSpc>
                <a:spcPct val="115000"/>
              </a:lnSpc>
              <a:spcBef>
                <a:spcPts val="0"/>
              </a:spcBef>
              <a:spcAft>
                <a:spcPts val="0"/>
              </a:spcAft>
            </a:pPr>
            <a:endParaRPr lang="en-US" sz="4000" b="0" i="1" u="none" strike="noStrike" dirty="0">
              <a:solidFill>
                <a:srgbClr val="C00000"/>
              </a:solidFill>
              <a:effectLst/>
              <a:latin typeface="Cambria" panose="02040503050406030204" pitchFamily="18" charset="0"/>
            </a:endParaRPr>
          </a:p>
          <a:p>
            <a:pPr marL="228600" marR="0" algn="just">
              <a:lnSpc>
                <a:spcPct val="115000"/>
              </a:lnSpc>
              <a:spcBef>
                <a:spcPts val="0"/>
              </a:spcBef>
              <a:spcAft>
                <a:spcPts val="0"/>
              </a:spcAft>
            </a:pPr>
            <a:endParaRPr lang="en-US" sz="4000" b="0" i="1" u="none" strike="noStrike" dirty="0">
              <a:solidFill>
                <a:srgbClr val="C00000"/>
              </a:solidFill>
              <a:effectLst/>
              <a:latin typeface="Cambria" panose="02040503050406030204" pitchFamily="18" charset="0"/>
            </a:endParaRPr>
          </a:p>
          <a:p>
            <a:pPr marL="228600" marR="0" algn="just">
              <a:lnSpc>
                <a:spcPct val="115000"/>
              </a:lnSpc>
              <a:spcBef>
                <a:spcPts val="0"/>
              </a:spcBef>
              <a:spcAft>
                <a:spcPts val="0"/>
              </a:spcAft>
            </a:pPr>
            <a:r>
              <a:rPr lang="en-US" sz="4000" b="0" i="1" u="none" strike="noStrike" dirty="0">
                <a:solidFill>
                  <a:srgbClr val="C00000"/>
                </a:solidFill>
                <a:effectLst/>
                <a:latin typeface="Cambria" panose="02040503050406030204" pitchFamily="18" charset="0"/>
              </a:rPr>
              <a:t>“The grace of our Lord Jesus Christ be</a:t>
            </a:r>
            <a:r>
              <a:rPr lang="en-US" sz="4000" i="1" dirty="0">
                <a:solidFill>
                  <a:srgbClr val="C00000"/>
                </a:solidFill>
                <a:latin typeface="Cambria" panose="02040503050406030204" pitchFamily="18" charset="0"/>
              </a:rPr>
              <a:t> </a:t>
            </a:r>
            <a:r>
              <a:rPr lang="en-US" sz="4000" b="0" i="1" u="none" strike="noStrike" dirty="0">
                <a:solidFill>
                  <a:srgbClr val="C00000"/>
                </a:solidFill>
                <a:effectLst/>
                <a:latin typeface="Cambria" panose="02040503050406030204" pitchFamily="18" charset="0"/>
              </a:rPr>
              <a:t>with you all. Amen.” </a:t>
            </a:r>
            <a:r>
              <a:rPr lang="en-US" sz="4000" b="0" i="0" u="none" strike="noStrike" dirty="0">
                <a:solidFill>
                  <a:srgbClr val="C00000"/>
                </a:solidFill>
                <a:effectLst/>
                <a:latin typeface="Cambria" panose="02040503050406030204" pitchFamily="18" charset="0"/>
              </a:rPr>
              <a:t>(22:21)</a:t>
            </a:r>
            <a:endParaRPr lang="en-US" sz="4000" dirty="0">
              <a:solidFill>
                <a:srgbClr val="C00000"/>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3362315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575709" y="600074"/>
            <a:ext cx="11040581" cy="5815013"/>
          </a:xfrm>
        </p:spPr>
        <p:txBody>
          <a:bodyPr>
            <a:normAutofit/>
          </a:bodyPr>
          <a:lstStyle/>
          <a:p>
            <a:pPr marL="57150" marR="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B. As an Epistle to the Seven Churches of Asia…</a:t>
            </a:r>
          </a:p>
          <a:p>
            <a:pPr marL="57150" marR="0" algn="just">
              <a:lnSpc>
                <a:spcPct val="115000"/>
              </a:lnSpc>
              <a:spcBef>
                <a:spcPts val="0"/>
              </a:spcBef>
              <a:spcAft>
                <a:spcPts val="0"/>
              </a:spcAft>
            </a:pPr>
            <a:endParaRPr lang="en-US" sz="1800" dirty="0">
              <a:effectLst/>
              <a:latin typeface="Cambria" panose="02040503050406030204" pitchFamily="18" charset="0"/>
              <a:ea typeface="Cambria" panose="02040503050406030204" pitchFamily="18" charset="0"/>
            </a:endParaRPr>
          </a:p>
          <a:p>
            <a:pPr marL="228600" marR="0" algn="just">
              <a:lnSpc>
                <a:spcPct val="100000"/>
              </a:lnSpc>
              <a:spcBef>
                <a:spcPts val="0"/>
              </a:spcBef>
              <a:spcAft>
                <a:spcPts val="0"/>
              </a:spcAft>
            </a:pPr>
            <a:r>
              <a:rPr lang="en-US" sz="4000" dirty="0">
                <a:latin typeface="Cambria" panose="02040503050406030204" pitchFamily="18" charset="0"/>
                <a:ea typeface="Cambria" panose="02040503050406030204" pitchFamily="18" charset="0"/>
              </a:rPr>
              <a:t>1. It h</a:t>
            </a:r>
            <a:r>
              <a:rPr lang="en-US" sz="4000" dirty="0">
                <a:effectLst/>
                <a:latin typeface="Cambria" panose="02040503050406030204" pitchFamily="18" charset="0"/>
                <a:ea typeface="Cambria" panose="02040503050406030204" pitchFamily="18" charset="0"/>
              </a:rPr>
              <a:t>as the form of an epistle (1:4, 11; 22:21);</a:t>
            </a:r>
          </a:p>
          <a:p>
            <a:pPr marL="971550" marR="0" indent="-742950" algn="just">
              <a:lnSpc>
                <a:spcPct val="100000"/>
              </a:lnSpc>
              <a:spcBef>
                <a:spcPts val="0"/>
              </a:spcBef>
              <a:spcAft>
                <a:spcPts val="0"/>
              </a:spcAft>
              <a:buAutoNum type="arabicPeriod"/>
            </a:pPr>
            <a:endParaRPr lang="en-US" sz="1400" dirty="0">
              <a:effectLst/>
              <a:latin typeface="Cambria" panose="02040503050406030204" pitchFamily="18" charset="0"/>
              <a:ea typeface="Cambria" panose="02040503050406030204" pitchFamily="18" charset="0"/>
            </a:endParaRPr>
          </a:p>
          <a:p>
            <a:pPr marL="228600" marR="0" algn="just">
              <a:lnSpc>
                <a:spcPct val="100000"/>
              </a:lnSpc>
              <a:spcBef>
                <a:spcPts val="0"/>
              </a:spcBef>
              <a:spcAft>
                <a:spcPts val="0"/>
              </a:spcAft>
            </a:pPr>
            <a:r>
              <a:rPr lang="en-US" sz="4000" dirty="0">
                <a:solidFill>
                  <a:srgbClr val="C00000"/>
                </a:solidFill>
                <a:effectLst/>
                <a:latin typeface="Cambria" panose="02040503050406030204" pitchFamily="18" charset="0"/>
                <a:ea typeface="Cambria" panose="02040503050406030204" pitchFamily="18" charset="0"/>
              </a:rPr>
              <a:t>2. It is the only epistle dictated directly by Jesus;</a:t>
            </a:r>
          </a:p>
          <a:p>
            <a:pPr marL="228600" marR="0" algn="just">
              <a:lnSpc>
                <a:spcPct val="115000"/>
              </a:lnSpc>
              <a:spcBef>
                <a:spcPts val="0"/>
              </a:spcBef>
              <a:spcAft>
                <a:spcPts val="0"/>
              </a:spcAft>
            </a:pPr>
            <a:endParaRPr lang="en-US" sz="40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331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Autofit/>
          </a:bodyPr>
          <a:lstStyle/>
          <a:p>
            <a:pPr marL="228600" marR="0" algn="just">
              <a:lnSpc>
                <a:spcPct val="100000"/>
              </a:lnSpc>
              <a:spcBef>
                <a:spcPts val="0"/>
              </a:spcBef>
              <a:spcAft>
                <a:spcPts val="0"/>
              </a:spcAft>
            </a:pPr>
            <a:r>
              <a:rPr lang="en-US" sz="4000" i="1" dirty="0">
                <a:solidFill>
                  <a:srgbClr val="C00000"/>
                </a:solidFill>
                <a:latin typeface="Cambria" panose="02040503050406030204" pitchFamily="18" charset="0"/>
              </a:rPr>
              <a:t>“</a:t>
            </a:r>
            <a:r>
              <a:rPr lang="en-US" sz="4000" b="0" i="1" u="none" strike="noStrike" dirty="0">
                <a:solidFill>
                  <a:srgbClr val="C00000"/>
                </a:solidFill>
                <a:effectLst/>
                <a:latin typeface="Cambria" panose="02040503050406030204" pitchFamily="18" charset="0"/>
              </a:rPr>
              <a:t>These things says He who holds the seven stars in His right hand, who walks in the midst of the seven golden lampstands…” </a:t>
            </a:r>
            <a:r>
              <a:rPr lang="en-US" sz="4000" b="0" i="0" u="none" strike="noStrike" dirty="0">
                <a:solidFill>
                  <a:srgbClr val="C00000"/>
                </a:solidFill>
                <a:effectLst/>
                <a:latin typeface="Cambria" panose="02040503050406030204" pitchFamily="18" charset="0"/>
              </a:rPr>
              <a:t>(2:1)</a:t>
            </a:r>
          </a:p>
          <a:p>
            <a:pPr marL="228600" marR="0" algn="just">
              <a:lnSpc>
                <a:spcPct val="115000"/>
              </a:lnSpc>
              <a:spcBef>
                <a:spcPts val="0"/>
              </a:spcBef>
              <a:spcAft>
                <a:spcPts val="0"/>
              </a:spcAft>
            </a:pPr>
            <a:endParaRPr lang="en-US" sz="1400" dirty="0">
              <a:solidFill>
                <a:srgbClr val="000000"/>
              </a:solidFill>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4132850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Autofit/>
          </a:bodyPr>
          <a:lstStyle/>
          <a:p>
            <a:pPr marL="228600" marR="0" algn="just">
              <a:lnSpc>
                <a:spcPct val="100000"/>
              </a:lnSpc>
              <a:spcBef>
                <a:spcPts val="0"/>
              </a:spcBef>
              <a:spcAft>
                <a:spcPts val="0"/>
              </a:spcAft>
            </a:pPr>
            <a:r>
              <a:rPr lang="en-US" sz="4000" i="1" dirty="0">
                <a:solidFill>
                  <a:srgbClr val="000000"/>
                </a:solidFill>
                <a:latin typeface="Cambria" panose="02040503050406030204" pitchFamily="18" charset="0"/>
              </a:rPr>
              <a:t>“</a:t>
            </a:r>
            <a:r>
              <a:rPr lang="en-US" sz="4000" b="0" i="1" u="none" strike="noStrike" dirty="0">
                <a:solidFill>
                  <a:srgbClr val="000000"/>
                </a:solidFill>
                <a:effectLst/>
                <a:latin typeface="Cambria" panose="02040503050406030204" pitchFamily="18" charset="0"/>
              </a:rPr>
              <a:t>These things says He who holds the seven stars in His right hand, who walks in the midst of the seven golden lampstands…” </a:t>
            </a:r>
            <a:r>
              <a:rPr lang="en-US" sz="4000" b="0" i="0" u="none" strike="noStrike" dirty="0">
                <a:solidFill>
                  <a:srgbClr val="000000"/>
                </a:solidFill>
                <a:effectLst/>
                <a:latin typeface="Cambria" panose="02040503050406030204" pitchFamily="18" charset="0"/>
              </a:rPr>
              <a:t>(2:1)</a:t>
            </a:r>
          </a:p>
          <a:p>
            <a:pPr marL="228600" marR="0" algn="just">
              <a:lnSpc>
                <a:spcPct val="115000"/>
              </a:lnSpc>
              <a:spcBef>
                <a:spcPts val="0"/>
              </a:spcBef>
              <a:spcAft>
                <a:spcPts val="0"/>
              </a:spcAft>
            </a:pPr>
            <a:endParaRPr lang="en-US" dirty="0">
              <a:solidFill>
                <a:srgbClr val="000000"/>
              </a:solidFill>
              <a:latin typeface="Cambria" panose="02040503050406030204" pitchFamily="18" charset="0"/>
              <a:ea typeface="Times New Roman" panose="02020603050405020304" pitchFamily="18" charset="0"/>
            </a:endParaRPr>
          </a:p>
          <a:p>
            <a:pPr marL="228600" marR="0" algn="just">
              <a:lnSpc>
                <a:spcPct val="100000"/>
              </a:lnSpc>
              <a:spcBef>
                <a:spcPts val="0"/>
              </a:spcBef>
              <a:spcAft>
                <a:spcPts val="0"/>
              </a:spcAft>
            </a:pPr>
            <a:r>
              <a:rPr lang="en-US" sz="4000" i="1" dirty="0">
                <a:solidFill>
                  <a:srgbClr val="C00000"/>
                </a:solidFill>
                <a:latin typeface="Cambria" panose="02040503050406030204" pitchFamily="18" charset="0"/>
              </a:rPr>
              <a:t>“</a:t>
            </a:r>
            <a:r>
              <a:rPr lang="en-US" sz="4000" b="0" i="1" u="none" strike="noStrike" dirty="0">
                <a:solidFill>
                  <a:srgbClr val="C00000"/>
                </a:solidFill>
                <a:effectLst/>
                <a:latin typeface="Cambria" panose="02040503050406030204" pitchFamily="18" charset="0"/>
              </a:rPr>
              <a:t>These things says the First and the Last, who was dead, and came to life…” </a:t>
            </a:r>
            <a:r>
              <a:rPr lang="en-US" sz="4000" b="0" i="0" u="none" strike="noStrike" dirty="0">
                <a:solidFill>
                  <a:srgbClr val="C00000"/>
                </a:solidFill>
                <a:effectLst/>
                <a:latin typeface="Cambria" panose="02040503050406030204" pitchFamily="18" charset="0"/>
              </a:rPr>
              <a:t>(2:8)</a:t>
            </a:r>
          </a:p>
          <a:p>
            <a:pPr marL="228600" marR="0" algn="just">
              <a:lnSpc>
                <a:spcPct val="115000"/>
              </a:lnSpc>
              <a:spcBef>
                <a:spcPts val="0"/>
              </a:spcBef>
              <a:spcAft>
                <a:spcPts val="0"/>
              </a:spcAft>
            </a:pPr>
            <a:endParaRPr lang="en-US" sz="1400" dirty="0">
              <a:solidFill>
                <a:srgbClr val="000000"/>
              </a:solidFill>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4042051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Autofit/>
          </a:bodyPr>
          <a:lstStyle/>
          <a:p>
            <a:pPr marL="228600" marR="0" algn="just">
              <a:lnSpc>
                <a:spcPct val="100000"/>
              </a:lnSpc>
              <a:spcBef>
                <a:spcPts val="0"/>
              </a:spcBef>
              <a:spcAft>
                <a:spcPts val="0"/>
              </a:spcAft>
            </a:pPr>
            <a:r>
              <a:rPr lang="en-US" sz="4000" i="1" dirty="0">
                <a:solidFill>
                  <a:srgbClr val="000000"/>
                </a:solidFill>
                <a:latin typeface="Cambria" panose="02040503050406030204" pitchFamily="18" charset="0"/>
              </a:rPr>
              <a:t>“</a:t>
            </a:r>
            <a:r>
              <a:rPr lang="en-US" sz="4000" b="0" i="1" u="none" strike="noStrike" dirty="0">
                <a:solidFill>
                  <a:srgbClr val="000000"/>
                </a:solidFill>
                <a:effectLst/>
                <a:latin typeface="Cambria" panose="02040503050406030204" pitchFamily="18" charset="0"/>
              </a:rPr>
              <a:t>These things says He who holds the seven stars in His right hand, who walks in the midst of the seven golden lampstands…” </a:t>
            </a:r>
            <a:r>
              <a:rPr lang="en-US" sz="4000" b="0" i="0" u="none" strike="noStrike" dirty="0">
                <a:solidFill>
                  <a:srgbClr val="000000"/>
                </a:solidFill>
                <a:effectLst/>
                <a:latin typeface="Cambria" panose="02040503050406030204" pitchFamily="18" charset="0"/>
              </a:rPr>
              <a:t>(2:1)</a:t>
            </a:r>
          </a:p>
          <a:p>
            <a:pPr marL="228600" marR="0" algn="just">
              <a:lnSpc>
                <a:spcPct val="115000"/>
              </a:lnSpc>
              <a:spcBef>
                <a:spcPts val="0"/>
              </a:spcBef>
              <a:spcAft>
                <a:spcPts val="0"/>
              </a:spcAft>
            </a:pPr>
            <a:endParaRPr lang="en-US" dirty="0">
              <a:solidFill>
                <a:srgbClr val="000000"/>
              </a:solidFill>
              <a:latin typeface="Cambria" panose="02040503050406030204" pitchFamily="18" charset="0"/>
              <a:ea typeface="Times New Roman" panose="02020603050405020304" pitchFamily="18" charset="0"/>
            </a:endParaRPr>
          </a:p>
          <a:p>
            <a:pPr marL="228600" marR="0" algn="just">
              <a:lnSpc>
                <a:spcPct val="100000"/>
              </a:lnSpc>
              <a:spcBef>
                <a:spcPts val="0"/>
              </a:spcBef>
              <a:spcAft>
                <a:spcPts val="0"/>
              </a:spcAft>
            </a:pPr>
            <a:r>
              <a:rPr lang="en-US" sz="4000" i="1" dirty="0">
                <a:solidFill>
                  <a:srgbClr val="000000"/>
                </a:solidFill>
                <a:latin typeface="Cambria" panose="02040503050406030204" pitchFamily="18" charset="0"/>
              </a:rPr>
              <a:t>“</a:t>
            </a:r>
            <a:r>
              <a:rPr lang="en-US" sz="4000" b="0" i="1" u="none" strike="noStrike" dirty="0">
                <a:solidFill>
                  <a:srgbClr val="000000"/>
                </a:solidFill>
                <a:effectLst/>
                <a:latin typeface="Cambria" panose="02040503050406030204" pitchFamily="18" charset="0"/>
              </a:rPr>
              <a:t>These things says the First and the Last, who was dead, and came to life…” </a:t>
            </a:r>
            <a:r>
              <a:rPr lang="en-US" sz="4000" b="0" i="0" u="none" strike="noStrike" dirty="0">
                <a:solidFill>
                  <a:srgbClr val="000000"/>
                </a:solidFill>
                <a:effectLst/>
                <a:latin typeface="Cambria" panose="02040503050406030204" pitchFamily="18" charset="0"/>
              </a:rPr>
              <a:t>(2:8)</a:t>
            </a:r>
          </a:p>
          <a:p>
            <a:pPr marL="228600" marR="0" algn="just">
              <a:lnSpc>
                <a:spcPct val="115000"/>
              </a:lnSpc>
              <a:spcBef>
                <a:spcPts val="0"/>
              </a:spcBef>
              <a:spcAft>
                <a:spcPts val="0"/>
              </a:spcAft>
            </a:pPr>
            <a:endParaRPr lang="en-US" dirty="0">
              <a:solidFill>
                <a:srgbClr val="000000"/>
              </a:solidFill>
              <a:latin typeface="Cambria" panose="02040503050406030204" pitchFamily="18" charset="0"/>
              <a:ea typeface="Times New Roman" panose="02020603050405020304" pitchFamily="18" charset="0"/>
            </a:endParaRPr>
          </a:p>
          <a:p>
            <a:pPr marL="228600" marR="0" algn="just">
              <a:lnSpc>
                <a:spcPct val="100000"/>
              </a:lnSpc>
              <a:spcBef>
                <a:spcPts val="0"/>
              </a:spcBef>
              <a:spcAft>
                <a:spcPts val="0"/>
              </a:spcAft>
            </a:pPr>
            <a:r>
              <a:rPr lang="en-US" sz="4000" b="0" i="1" u="none" strike="noStrike" dirty="0">
                <a:solidFill>
                  <a:srgbClr val="C00000"/>
                </a:solidFill>
                <a:effectLst/>
                <a:latin typeface="Cambria" panose="02040503050406030204" pitchFamily="18" charset="0"/>
              </a:rPr>
              <a:t>“These things says He who has the sharp two-edged sword…” </a:t>
            </a:r>
            <a:r>
              <a:rPr lang="en-US" sz="4000" b="0" i="0" u="none" strike="noStrike" dirty="0">
                <a:solidFill>
                  <a:srgbClr val="C00000"/>
                </a:solidFill>
                <a:effectLst/>
                <a:latin typeface="Cambria" panose="02040503050406030204" pitchFamily="18" charset="0"/>
              </a:rPr>
              <a:t>(2:12)</a:t>
            </a:r>
            <a:endParaRPr lang="en-US" sz="4000" dirty="0">
              <a:solidFill>
                <a:srgbClr val="C00000"/>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3709368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559761" y="604724"/>
            <a:ext cx="11072478" cy="5815013"/>
          </a:xfrm>
        </p:spPr>
        <p:txBody>
          <a:bodyPr>
            <a:normAutofit/>
          </a:bodyPr>
          <a:lstStyle/>
          <a:p>
            <a:pPr marL="57150" marR="0" algn="just">
              <a:lnSpc>
                <a:spcPct val="100000"/>
              </a:lnSpc>
              <a:spcBef>
                <a:spcPts val="0"/>
              </a:spcBef>
              <a:spcAft>
                <a:spcPts val="0"/>
              </a:spcAft>
            </a:pPr>
            <a:r>
              <a:rPr lang="en-US" sz="4000" b="1" dirty="0">
                <a:effectLst/>
                <a:latin typeface="Cambria" panose="02040503050406030204" pitchFamily="18" charset="0"/>
                <a:ea typeface="Times New Roman" panose="02020603050405020304" pitchFamily="18" charset="0"/>
              </a:rPr>
              <a:t>B. As an Epistle to the Seven Churches of Asia…</a:t>
            </a:r>
          </a:p>
          <a:p>
            <a:pPr marL="57150" marR="0" algn="just">
              <a:lnSpc>
                <a:spcPct val="100000"/>
              </a:lnSpc>
              <a:spcBef>
                <a:spcPts val="0"/>
              </a:spcBef>
              <a:spcAft>
                <a:spcPts val="0"/>
              </a:spcAft>
            </a:pPr>
            <a:endParaRPr lang="en-US" sz="1800" b="1" dirty="0">
              <a:effectLst/>
              <a:latin typeface="Cambria" panose="02040503050406030204" pitchFamily="18" charset="0"/>
              <a:ea typeface="Times New Roman" panose="02020603050405020304" pitchFamily="18" charset="0"/>
            </a:endParaRPr>
          </a:p>
          <a:p>
            <a:pPr marL="57150" marR="0" algn="just">
              <a:lnSpc>
                <a:spcPct val="100000"/>
              </a:lnSpc>
              <a:spcBef>
                <a:spcPts val="0"/>
              </a:spcBef>
              <a:spcAft>
                <a:spcPts val="0"/>
              </a:spcAft>
            </a:pPr>
            <a:endParaRPr lang="en-US" sz="1200" b="1" dirty="0">
              <a:effectLst/>
              <a:latin typeface="Times New Roman" panose="02020603050405020304" pitchFamily="18" charset="0"/>
              <a:ea typeface="Times New Roman" panose="02020603050405020304" pitchFamily="18" charset="0"/>
            </a:endParaRPr>
          </a:p>
          <a:p>
            <a:pPr marL="228600" marR="0" algn="just">
              <a:lnSpc>
                <a:spcPct val="100000"/>
              </a:lnSpc>
              <a:spcBef>
                <a:spcPts val="0"/>
              </a:spcBef>
              <a:spcAft>
                <a:spcPts val="0"/>
              </a:spcAft>
            </a:pPr>
            <a:r>
              <a:rPr lang="en-US" sz="4000" dirty="0">
                <a:latin typeface="Cambria" panose="02040503050406030204" pitchFamily="18" charset="0"/>
                <a:ea typeface="Cambria" panose="02040503050406030204" pitchFamily="18" charset="0"/>
              </a:rPr>
              <a:t>1. It h</a:t>
            </a:r>
            <a:r>
              <a:rPr lang="en-US" sz="4000" dirty="0">
                <a:effectLst/>
                <a:latin typeface="Cambria" panose="02040503050406030204" pitchFamily="18" charset="0"/>
                <a:ea typeface="Cambria" panose="02040503050406030204" pitchFamily="18" charset="0"/>
              </a:rPr>
              <a:t>as the form of an epistle (1:4, 11; 22:21);</a:t>
            </a:r>
          </a:p>
          <a:p>
            <a:pPr marL="971550" marR="0" indent="-742950" algn="just">
              <a:lnSpc>
                <a:spcPct val="100000"/>
              </a:lnSpc>
              <a:spcBef>
                <a:spcPts val="0"/>
              </a:spcBef>
              <a:spcAft>
                <a:spcPts val="0"/>
              </a:spcAft>
              <a:buAutoNum type="arabicPeriod"/>
            </a:pPr>
            <a:endParaRPr lang="en-US" sz="1400" dirty="0">
              <a:effectLst/>
              <a:latin typeface="Cambria" panose="02040503050406030204" pitchFamily="18" charset="0"/>
              <a:ea typeface="Cambria" panose="02040503050406030204" pitchFamily="18" charset="0"/>
            </a:endParaRPr>
          </a:p>
          <a:p>
            <a:pPr marL="228600" marR="0" algn="just">
              <a:lnSpc>
                <a:spcPct val="100000"/>
              </a:lnSpc>
              <a:spcBef>
                <a:spcPts val="0"/>
              </a:spcBef>
              <a:spcAft>
                <a:spcPts val="0"/>
              </a:spcAft>
            </a:pPr>
            <a:r>
              <a:rPr lang="en-US" sz="4000" dirty="0">
                <a:effectLst/>
                <a:latin typeface="Cambria" panose="02040503050406030204" pitchFamily="18" charset="0"/>
                <a:ea typeface="Cambria" panose="02040503050406030204" pitchFamily="18" charset="0"/>
              </a:rPr>
              <a:t>2. It is the only epistle dictated directly by Jesus;</a:t>
            </a:r>
          </a:p>
          <a:p>
            <a:pPr marL="228600" marR="0" algn="just">
              <a:lnSpc>
                <a:spcPct val="100000"/>
              </a:lnSpc>
              <a:spcBef>
                <a:spcPts val="0"/>
              </a:spcBef>
              <a:spcAft>
                <a:spcPts val="0"/>
              </a:spcAft>
            </a:pPr>
            <a:endParaRPr lang="en-US" sz="1400" dirty="0">
              <a:effectLst/>
              <a:latin typeface="Cambria" panose="02040503050406030204" pitchFamily="18" charset="0"/>
              <a:ea typeface="Cambria" panose="02040503050406030204" pitchFamily="18" charset="0"/>
            </a:endParaRPr>
          </a:p>
          <a:p>
            <a:pPr marL="228600" marR="0" algn="just">
              <a:lnSpc>
                <a:spcPct val="100000"/>
              </a:lnSpc>
              <a:spcBef>
                <a:spcPts val="0"/>
              </a:spcBef>
              <a:spcAft>
                <a:spcPts val="0"/>
              </a:spcAft>
            </a:pPr>
            <a:r>
              <a:rPr lang="en-US" sz="4000" dirty="0">
                <a:solidFill>
                  <a:srgbClr val="C00000"/>
                </a:solidFill>
                <a:effectLst/>
                <a:latin typeface="Cambria" panose="02040503050406030204" pitchFamily="18" charset="0"/>
                <a:ea typeface="Cambria" panose="02040503050406030204" pitchFamily="18" charset="0"/>
              </a:rPr>
              <a:t>3. It is primarily relevant to original readers in</a:t>
            </a:r>
          </a:p>
          <a:p>
            <a:pPr marL="228600" marR="0" algn="just">
              <a:lnSpc>
                <a:spcPct val="100000"/>
              </a:lnSpc>
              <a:spcBef>
                <a:spcPts val="0"/>
              </a:spcBef>
              <a:spcAft>
                <a:spcPts val="0"/>
              </a:spcAft>
            </a:pPr>
            <a:r>
              <a:rPr lang="en-US" sz="4000" dirty="0">
                <a:solidFill>
                  <a:srgbClr val="C00000"/>
                </a:solidFill>
                <a:latin typeface="Cambria" panose="02040503050406030204" pitchFamily="18" charset="0"/>
                <a:ea typeface="Cambria" panose="02040503050406030204" pitchFamily="18" charset="0"/>
              </a:rPr>
              <a:t>   </a:t>
            </a:r>
            <a:r>
              <a:rPr lang="en-US" sz="4000" dirty="0">
                <a:solidFill>
                  <a:srgbClr val="C00000"/>
                </a:solidFill>
                <a:effectLst/>
                <a:latin typeface="Cambria" panose="02040503050406030204" pitchFamily="18" charset="0"/>
                <a:ea typeface="Cambria" panose="02040503050406030204" pitchFamily="18" charset="0"/>
              </a:rPr>
              <a:t> their</a:t>
            </a:r>
            <a:r>
              <a:rPr lang="en-US" sz="4000" dirty="0">
                <a:solidFill>
                  <a:srgbClr val="C00000"/>
                </a:solidFill>
                <a:latin typeface="Cambria" panose="02040503050406030204" pitchFamily="18" charset="0"/>
                <a:ea typeface="Cambria" panose="02040503050406030204" pitchFamily="18" charset="0"/>
              </a:rPr>
              <a:t> </a:t>
            </a:r>
            <a:r>
              <a:rPr lang="en-US" sz="4000" dirty="0">
                <a:solidFill>
                  <a:srgbClr val="C00000"/>
                </a:solidFill>
                <a:effectLst/>
                <a:latin typeface="Cambria" panose="02040503050406030204" pitchFamily="18" charset="0"/>
                <a:ea typeface="Cambria" panose="02040503050406030204" pitchFamily="18" charset="0"/>
              </a:rPr>
              <a:t>life setting;</a:t>
            </a:r>
          </a:p>
        </p:txBody>
      </p:sp>
    </p:spTree>
    <p:extLst>
      <p:ext uri="{BB962C8B-B14F-4D97-AF65-F5344CB8AC3E}">
        <p14:creationId xmlns:p14="http://schemas.microsoft.com/office/powerpoint/2010/main" val="6690712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794479" y="225320"/>
            <a:ext cx="10702976" cy="5815013"/>
          </a:xfrm>
        </p:spPr>
        <p:txBody>
          <a:bodyPr>
            <a:noAutofit/>
          </a:bodyPr>
          <a:lstStyle/>
          <a:p>
            <a:pPr marL="57150" marR="0" algn="l">
              <a:lnSpc>
                <a:spcPct val="100000"/>
              </a:lnSpc>
              <a:spcBef>
                <a:spcPts val="0"/>
              </a:spcBef>
              <a:spcAft>
                <a:spcPts val="0"/>
              </a:spcAft>
            </a:pPr>
            <a:r>
              <a:rPr lang="en-US" sz="4000" b="0" i="1" u="none" strike="noStrike" dirty="0">
                <a:solidFill>
                  <a:srgbClr val="C00000"/>
                </a:solidFill>
                <a:effectLst/>
                <a:latin typeface="Cambria" panose="02040503050406030204" pitchFamily="18" charset="0"/>
              </a:rPr>
              <a:t>“I know your works, your labor, your patience… Nevertheless I have this against you, that you have left your first love.” </a:t>
            </a:r>
            <a:r>
              <a:rPr lang="en-US" sz="4000" b="0" i="0" u="none" strike="noStrike" dirty="0">
                <a:solidFill>
                  <a:srgbClr val="C00000"/>
                </a:solidFill>
                <a:effectLst/>
                <a:latin typeface="Cambria" panose="02040503050406030204" pitchFamily="18" charset="0"/>
              </a:rPr>
              <a:t>(2:4)</a:t>
            </a:r>
          </a:p>
          <a:p>
            <a:pPr marL="57150" marR="0" algn="just">
              <a:lnSpc>
                <a:spcPct val="115000"/>
              </a:lnSpc>
              <a:spcBef>
                <a:spcPts val="0"/>
              </a:spcBef>
              <a:spcAft>
                <a:spcPts val="0"/>
              </a:spcAft>
            </a:pPr>
            <a:endParaRPr lang="en-US" sz="1400" dirty="0">
              <a:solidFill>
                <a:srgbClr val="000000"/>
              </a:solidFill>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22307898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563526" y="225320"/>
            <a:ext cx="11196083" cy="5815013"/>
          </a:xfrm>
        </p:spPr>
        <p:txBody>
          <a:bodyPr>
            <a:noAutofit/>
          </a:bodyPr>
          <a:lstStyle/>
          <a:p>
            <a:pPr marL="57150" marR="0" algn="l">
              <a:lnSpc>
                <a:spcPct val="100000"/>
              </a:lnSpc>
              <a:spcBef>
                <a:spcPts val="0"/>
              </a:spcBef>
              <a:spcAft>
                <a:spcPts val="0"/>
              </a:spcAft>
            </a:pPr>
            <a:r>
              <a:rPr lang="en-US" sz="4000" b="0" i="1" u="none" strike="noStrike" dirty="0">
                <a:solidFill>
                  <a:srgbClr val="000000"/>
                </a:solidFill>
                <a:effectLst/>
                <a:latin typeface="Cambria" panose="02040503050406030204" pitchFamily="18" charset="0"/>
              </a:rPr>
              <a:t>“I know your works, your labor, your patience… Nevertheless I have this against you, that you have left your first love.” </a:t>
            </a:r>
            <a:r>
              <a:rPr lang="en-US" sz="4000" b="0" i="0" u="none" strike="noStrike" dirty="0">
                <a:solidFill>
                  <a:srgbClr val="000000"/>
                </a:solidFill>
                <a:effectLst/>
                <a:latin typeface="Cambria" panose="02040503050406030204" pitchFamily="18" charset="0"/>
              </a:rPr>
              <a:t>(2:4)</a:t>
            </a:r>
            <a:endParaRPr lang="en-US" sz="1400" b="0" i="0" u="none" strike="noStrike" dirty="0">
              <a:solidFill>
                <a:srgbClr val="000000"/>
              </a:solidFill>
              <a:effectLst/>
              <a:latin typeface="Cambria" panose="02040503050406030204" pitchFamily="18" charset="0"/>
            </a:endParaRPr>
          </a:p>
          <a:p>
            <a:pPr marL="57150" marR="0" algn="l">
              <a:lnSpc>
                <a:spcPct val="115000"/>
              </a:lnSpc>
              <a:spcBef>
                <a:spcPts val="0"/>
              </a:spcBef>
              <a:spcAft>
                <a:spcPts val="0"/>
              </a:spcAft>
            </a:pPr>
            <a:endParaRPr lang="en-US" dirty="0">
              <a:solidFill>
                <a:srgbClr val="000000"/>
              </a:solidFill>
              <a:latin typeface="Cambria" panose="02040503050406030204" pitchFamily="18" charset="0"/>
              <a:ea typeface="Times New Roman" panose="02020603050405020304" pitchFamily="18" charset="0"/>
            </a:endParaRPr>
          </a:p>
          <a:p>
            <a:pPr marL="57150" marR="0" algn="l">
              <a:lnSpc>
                <a:spcPct val="100000"/>
              </a:lnSpc>
              <a:spcBef>
                <a:spcPts val="0"/>
              </a:spcBef>
              <a:spcAft>
                <a:spcPts val="0"/>
              </a:spcAft>
            </a:pPr>
            <a:r>
              <a:rPr lang="en-US" sz="4000" b="0" i="1" u="none" strike="noStrike" dirty="0">
                <a:solidFill>
                  <a:srgbClr val="C00000"/>
                </a:solidFill>
                <a:effectLst/>
                <a:latin typeface="Cambria" panose="02040503050406030204" pitchFamily="18" charset="0"/>
              </a:rPr>
              <a:t>“I know your works, love, service, faith, and your patience…Nevertheless I have a few things against you, because you allow that woman Jezebel, who calls herself a prophetess, to teach and seduce My servants…” </a:t>
            </a:r>
            <a:r>
              <a:rPr lang="en-US" sz="4000" b="0" i="0" u="none" strike="noStrike" dirty="0">
                <a:solidFill>
                  <a:srgbClr val="C00000"/>
                </a:solidFill>
                <a:effectLst/>
                <a:latin typeface="Cambria" panose="02040503050406030204" pitchFamily="18" charset="0"/>
              </a:rPr>
              <a:t>(2:19-20)</a:t>
            </a:r>
            <a:endParaRPr lang="en-US" sz="4000" dirty="0">
              <a:solidFill>
                <a:srgbClr val="C00000"/>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2650566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60769" y="706400"/>
            <a:ext cx="11125641" cy="5815013"/>
          </a:xfrm>
        </p:spPr>
        <p:txBody>
          <a:bodyPr>
            <a:normAutofit/>
          </a:bodyPr>
          <a:lstStyle/>
          <a:p>
            <a:pPr marL="57150" marR="0" algn="just">
              <a:lnSpc>
                <a:spcPct val="115000"/>
              </a:lnSpc>
              <a:spcBef>
                <a:spcPts val="0"/>
              </a:spcBef>
              <a:spcAft>
                <a:spcPts val="0"/>
              </a:spcAft>
            </a:pPr>
            <a:r>
              <a:rPr lang="en-US" sz="4000" b="1" dirty="0">
                <a:effectLst/>
                <a:latin typeface="Cambria" panose="02040503050406030204" pitchFamily="18" charset="0"/>
                <a:ea typeface="Times New Roman" panose="02020603050405020304" pitchFamily="18" charset="0"/>
              </a:rPr>
              <a:t>B. As an Epistle to the Seven Churches of Asia…</a:t>
            </a:r>
          </a:p>
          <a:p>
            <a:pPr marL="57150" marR="0" algn="just">
              <a:lnSpc>
                <a:spcPct val="115000"/>
              </a:lnSpc>
              <a:spcBef>
                <a:spcPts val="0"/>
              </a:spcBef>
              <a:spcAft>
                <a:spcPts val="0"/>
              </a:spcAft>
            </a:pPr>
            <a:endParaRPr lang="en-US" sz="1800" b="1" dirty="0">
              <a:effectLst/>
              <a:latin typeface="Cambria" panose="02040503050406030204" pitchFamily="18" charset="0"/>
              <a:ea typeface="Times New Roman" panose="02020603050405020304" pitchFamily="18" charset="0"/>
            </a:endParaRPr>
          </a:p>
          <a:p>
            <a:pPr marL="57150" marR="0" algn="just">
              <a:lnSpc>
                <a:spcPct val="100000"/>
              </a:lnSpc>
              <a:spcBef>
                <a:spcPts val="0"/>
              </a:spcBef>
              <a:spcAft>
                <a:spcPts val="0"/>
              </a:spcAft>
            </a:pPr>
            <a:r>
              <a:rPr lang="en-US" sz="4000" dirty="0">
                <a:latin typeface="Cambria" panose="02040503050406030204" pitchFamily="18" charset="0"/>
                <a:ea typeface="Cambria" panose="02040503050406030204" pitchFamily="18" charset="0"/>
              </a:rPr>
              <a:t> </a:t>
            </a:r>
            <a:r>
              <a:rPr lang="en-US" sz="4000" dirty="0">
                <a:effectLst/>
                <a:latin typeface="Cambria" panose="02040503050406030204" pitchFamily="18" charset="0"/>
                <a:ea typeface="Cambria" panose="02040503050406030204" pitchFamily="18" charset="0"/>
              </a:rPr>
              <a:t>1. </a:t>
            </a:r>
            <a:r>
              <a:rPr lang="en-US" sz="4000" dirty="0">
                <a:latin typeface="Cambria" panose="02040503050406030204" pitchFamily="18" charset="0"/>
                <a:ea typeface="Cambria" panose="02040503050406030204" pitchFamily="18" charset="0"/>
              </a:rPr>
              <a:t>It h</a:t>
            </a:r>
            <a:r>
              <a:rPr lang="en-US" sz="4000" dirty="0">
                <a:effectLst/>
                <a:latin typeface="Cambria" panose="02040503050406030204" pitchFamily="18" charset="0"/>
                <a:ea typeface="Cambria" panose="02040503050406030204" pitchFamily="18" charset="0"/>
              </a:rPr>
              <a:t>as the form of an epistle (1:4, 11; 22:21);</a:t>
            </a:r>
          </a:p>
          <a:p>
            <a:pPr marL="57150" marR="0" algn="just">
              <a:lnSpc>
                <a:spcPct val="100000"/>
              </a:lnSpc>
              <a:spcBef>
                <a:spcPts val="0"/>
              </a:spcBef>
              <a:spcAft>
                <a:spcPts val="0"/>
              </a:spcAft>
            </a:pPr>
            <a:endParaRPr lang="en-US" sz="1400" dirty="0">
              <a:effectLst/>
              <a:latin typeface="Cambria" panose="02040503050406030204" pitchFamily="18" charset="0"/>
              <a:ea typeface="Cambria" panose="02040503050406030204" pitchFamily="18" charset="0"/>
            </a:endParaRPr>
          </a:p>
          <a:p>
            <a:pPr marL="228600" marR="0" algn="just">
              <a:lnSpc>
                <a:spcPct val="100000"/>
              </a:lnSpc>
              <a:spcBef>
                <a:spcPts val="0"/>
              </a:spcBef>
              <a:spcAft>
                <a:spcPts val="0"/>
              </a:spcAft>
            </a:pPr>
            <a:r>
              <a:rPr lang="en-US" sz="4000" dirty="0">
                <a:effectLst/>
                <a:latin typeface="Cambria" panose="02040503050406030204" pitchFamily="18" charset="0"/>
                <a:ea typeface="Cambria" panose="02040503050406030204" pitchFamily="18" charset="0"/>
              </a:rPr>
              <a:t>2. It is the only epistle dictated directly by Jesus;</a:t>
            </a:r>
          </a:p>
          <a:p>
            <a:pPr marL="228600" marR="0" algn="just">
              <a:lnSpc>
                <a:spcPct val="100000"/>
              </a:lnSpc>
              <a:spcBef>
                <a:spcPts val="0"/>
              </a:spcBef>
              <a:spcAft>
                <a:spcPts val="0"/>
              </a:spcAft>
            </a:pPr>
            <a:endParaRPr lang="en-US" sz="1400" dirty="0">
              <a:effectLst/>
              <a:latin typeface="Cambria" panose="02040503050406030204" pitchFamily="18" charset="0"/>
              <a:ea typeface="Cambria" panose="02040503050406030204" pitchFamily="18" charset="0"/>
            </a:endParaRPr>
          </a:p>
          <a:p>
            <a:pPr marL="228600" marR="0" algn="just">
              <a:lnSpc>
                <a:spcPct val="100000"/>
              </a:lnSpc>
              <a:spcBef>
                <a:spcPts val="0"/>
              </a:spcBef>
              <a:spcAft>
                <a:spcPts val="0"/>
              </a:spcAft>
            </a:pPr>
            <a:r>
              <a:rPr lang="en-US" sz="4000" dirty="0">
                <a:effectLst/>
                <a:latin typeface="Cambria" panose="02040503050406030204" pitchFamily="18" charset="0"/>
                <a:ea typeface="Cambria" panose="02040503050406030204" pitchFamily="18" charset="0"/>
              </a:rPr>
              <a:t>3. It is primarily relevant to original readers in</a:t>
            </a:r>
          </a:p>
          <a:p>
            <a:pPr marL="228600" marR="0" algn="just">
              <a:lnSpc>
                <a:spcPct val="100000"/>
              </a:lnSpc>
              <a:spcBef>
                <a:spcPts val="0"/>
              </a:spcBef>
              <a:spcAft>
                <a:spcPts val="0"/>
              </a:spcAft>
            </a:pPr>
            <a:r>
              <a:rPr lang="en-US" sz="4000" dirty="0">
                <a:latin typeface="Cambria" panose="02040503050406030204" pitchFamily="18" charset="0"/>
                <a:ea typeface="Cambria" panose="02040503050406030204" pitchFamily="18" charset="0"/>
              </a:rPr>
              <a:t>    </a:t>
            </a:r>
            <a:r>
              <a:rPr lang="en-US" sz="4000" dirty="0">
                <a:effectLst/>
                <a:latin typeface="Cambria" panose="02040503050406030204" pitchFamily="18" charset="0"/>
                <a:ea typeface="Cambria" panose="02040503050406030204" pitchFamily="18" charset="0"/>
              </a:rPr>
              <a:t> their life setting;</a:t>
            </a:r>
          </a:p>
          <a:p>
            <a:pPr marL="228600" marR="0" algn="just">
              <a:lnSpc>
                <a:spcPct val="100000"/>
              </a:lnSpc>
              <a:spcBef>
                <a:spcPts val="0"/>
              </a:spcBef>
              <a:spcAft>
                <a:spcPts val="0"/>
              </a:spcAft>
            </a:pPr>
            <a:endParaRPr lang="en-US" sz="1400" dirty="0">
              <a:effectLst/>
              <a:latin typeface="Cambria" panose="02040503050406030204" pitchFamily="18" charset="0"/>
              <a:ea typeface="Cambria" panose="02040503050406030204" pitchFamily="18" charset="0"/>
            </a:endParaRPr>
          </a:p>
          <a:p>
            <a:pPr marL="228600" marR="0" algn="just">
              <a:lnSpc>
                <a:spcPct val="100000"/>
              </a:lnSpc>
              <a:spcBef>
                <a:spcPts val="0"/>
              </a:spcBef>
              <a:spcAft>
                <a:spcPts val="0"/>
              </a:spcAft>
            </a:pPr>
            <a:r>
              <a:rPr lang="en-US" sz="4000" dirty="0">
                <a:solidFill>
                  <a:srgbClr val="C00000"/>
                </a:solidFill>
                <a:effectLst/>
                <a:latin typeface="Cambria" panose="02040503050406030204" pitchFamily="18" charset="0"/>
                <a:ea typeface="Cambria" panose="02040503050406030204" pitchFamily="18" charset="0"/>
              </a:rPr>
              <a:t>4. </a:t>
            </a:r>
            <a:r>
              <a:rPr lang="en-US" sz="4000" dirty="0">
                <a:solidFill>
                  <a:srgbClr val="C00000"/>
                </a:solidFill>
                <a:latin typeface="Cambria" panose="02040503050406030204" pitchFamily="18" charset="0"/>
                <a:ea typeface="Cambria" panose="02040503050406030204" pitchFamily="18" charset="0"/>
              </a:rPr>
              <a:t>It h</a:t>
            </a:r>
            <a:r>
              <a:rPr lang="en-US" sz="4000" dirty="0">
                <a:solidFill>
                  <a:srgbClr val="C00000"/>
                </a:solidFill>
                <a:effectLst/>
                <a:latin typeface="Cambria" panose="02040503050406030204" pitchFamily="18" charset="0"/>
                <a:ea typeface="Cambria" panose="02040503050406030204" pitchFamily="18" charset="0"/>
              </a:rPr>
              <a:t>as abiding relevance, secondarily, to all</a:t>
            </a:r>
          </a:p>
          <a:p>
            <a:pPr marL="228600" marR="0" algn="just">
              <a:lnSpc>
                <a:spcPct val="100000"/>
              </a:lnSpc>
              <a:spcBef>
                <a:spcPts val="0"/>
              </a:spcBef>
              <a:spcAft>
                <a:spcPts val="0"/>
              </a:spcAft>
            </a:pPr>
            <a:r>
              <a:rPr lang="en-US" sz="4000" dirty="0">
                <a:solidFill>
                  <a:srgbClr val="C00000"/>
                </a:solidFill>
                <a:latin typeface="Cambria" panose="02040503050406030204" pitchFamily="18" charset="0"/>
                <a:ea typeface="Cambria" panose="02040503050406030204" pitchFamily="18" charset="0"/>
              </a:rPr>
              <a:t>  </a:t>
            </a:r>
            <a:r>
              <a:rPr lang="en-US" sz="4000" dirty="0">
                <a:solidFill>
                  <a:srgbClr val="C00000"/>
                </a:solidFill>
                <a:effectLst/>
                <a:latin typeface="Cambria" panose="02040503050406030204" pitchFamily="18" charset="0"/>
                <a:ea typeface="Cambria" panose="02040503050406030204" pitchFamily="18" charset="0"/>
              </a:rPr>
              <a:t>   readers in like circumstances.</a:t>
            </a:r>
          </a:p>
        </p:txBody>
      </p:sp>
    </p:spTree>
    <p:extLst>
      <p:ext uri="{BB962C8B-B14F-4D97-AF65-F5344CB8AC3E}">
        <p14:creationId xmlns:p14="http://schemas.microsoft.com/office/powerpoint/2010/main" val="2635109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R="0" algn="just">
              <a:lnSpc>
                <a:spcPct val="115000"/>
              </a:lnSpc>
              <a:spcBef>
                <a:spcPts val="0"/>
              </a:spcBef>
              <a:spcAft>
                <a:spcPts val="0"/>
              </a:spcAft>
            </a:pPr>
            <a:r>
              <a:rPr lang="en-US" sz="4800" b="1" i="1" u="none" strike="noStrike" kern="0" dirty="0">
                <a:solidFill>
                  <a:srgbClr val="C00000"/>
                </a:solidFill>
                <a:effectLst/>
                <a:latin typeface="Cambria" panose="02040503050406030204" pitchFamily="18" charset="0"/>
              </a:rPr>
              <a:t> I.   A Paradoxical book</a:t>
            </a:r>
          </a:p>
          <a:p>
            <a:pPr marR="0" algn="just">
              <a:lnSpc>
                <a:spcPct val="115000"/>
              </a:lnSpc>
              <a:spcBef>
                <a:spcPts val="0"/>
              </a:spcBef>
              <a:spcAft>
                <a:spcPts val="0"/>
              </a:spcAft>
            </a:pPr>
            <a:endParaRPr lang="en-US" sz="5100" b="1" i="1" kern="0" dirty="0">
              <a:latin typeface="Cambria" panose="02040503050406030204" pitchFamily="18" charset="0"/>
            </a:endParaRPr>
          </a:p>
          <a:p>
            <a:pPr marR="0" algn="just">
              <a:lnSpc>
                <a:spcPct val="115000"/>
              </a:lnSpc>
              <a:spcBef>
                <a:spcPts val="0"/>
              </a:spcBef>
              <a:spcAft>
                <a:spcPts val="0"/>
              </a:spcAft>
            </a:pPr>
            <a:endParaRPr lang="en-US" sz="1800" b="1" i="1" u="sng" kern="0" dirty="0">
              <a:effectLst/>
              <a:latin typeface="Times New Roman" panose="02020603050405020304" pitchFamily="18" charset="0"/>
            </a:endParaRPr>
          </a:p>
        </p:txBody>
      </p:sp>
    </p:spTree>
    <p:extLst>
      <p:ext uri="{BB962C8B-B14F-4D97-AF65-F5344CB8AC3E}">
        <p14:creationId xmlns:p14="http://schemas.microsoft.com/office/powerpoint/2010/main" val="34996674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15064"/>
            <a:ext cx="10815637" cy="5815013"/>
          </a:xfrm>
        </p:spPr>
        <p:txBody>
          <a:bodyPr>
            <a:normAutofit/>
          </a:bodyPr>
          <a:lstStyle/>
          <a:p>
            <a:pPr marL="57150" marR="0" algn="just">
              <a:lnSpc>
                <a:spcPct val="115000"/>
              </a:lnSpc>
              <a:spcBef>
                <a:spcPts val="0"/>
              </a:spcBef>
              <a:spcAft>
                <a:spcPts val="0"/>
              </a:spcAft>
            </a:pPr>
            <a:endParaRPr lang="en-US" sz="4000" b="0" i="0" u="none" strike="noStrike" dirty="0">
              <a:solidFill>
                <a:srgbClr val="000000"/>
              </a:solidFill>
              <a:effectLst/>
              <a:latin typeface="Cambria" panose="02040503050406030204" pitchFamily="18" charset="0"/>
            </a:endParaRPr>
          </a:p>
          <a:p>
            <a:pPr marL="57150" marR="0" algn="just">
              <a:lnSpc>
                <a:spcPct val="115000"/>
              </a:lnSpc>
              <a:spcBef>
                <a:spcPts val="0"/>
              </a:spcBef>
              <a:spcAft>
                <a:spcPts val="0"/>
              </a:spcAft>
            </a:pPr>
            <a:endParaRPr lang="en-US" sz="4000" i="1" dirty="0">
              <a:solidFill>
                <a:srgbClr val="C00000"/>
              </a:solidFill>
              <a:latin typeface="Cambria" panose="02040503050406030204" pitchFamily="18" charset="0"/>
            </a:endParaRPr>
          </a:p>
          <a:p>
            <a:pPr marL="57150" marR="0" algn="just">
              <a:lnSpc>
                <a:spcPct val="115000"/>
              </a:lnSpc>
              <a:spcBef>
                <a:spcPts val="0"/>
              </a:spcBef>
              <a:spcAft>
                <a:spcPts val="0"/>
              </a:spcAft>
            </a:pPr>
            <a:r>
              <a:rPr lang="en-US" sz="4000" b="0" i="1" u="none" strike="noStrike" dirty="0">
                <a:solidFill>
                  <a:srgbClr val="C00000"/>
                </a:solidFill>
                <a:effectLst/>
                <a:latin typeface="Cambria" panose="02040503050406030204" pitchFamily="18" charset="0"/>
              </a:rPr>
              <a:t>“He who has an ear, let him hear what the Spirit says to the churches.”</a:t>
            </a:r>
          </a:p>
          <a:p>
            <a:pPr marL="57150" marR="0">
              <a:lnSpc>
                <a:spcPct val="115000"/>
              </a:lnSpc>
              <a:spcBef>
                <a:spcPts val="0"/>
              </a:spcBef>
              <a:spcAft>
                <a:spcPts val="0"/>
              </a:spcAft>
            </a:pPr>
            <a:r>
              <a:rPr lang="en-US" sz="4000" i="1" dirty="0">
                <a:solidFill>
                  <a:srgbClr val="C00000"/>
                </a:solidFill>
                <a:effectLst/>
                <a:latin typeface="Cambria" panose="02040503050406030204" pitchFamily="18" charset="0"/>
                <a:ea typeface="Times New Roman" panose="02020603050405020304" pitchFamily="18" charset="0"/>
              </a:rPr>
              <a:t>(2:7, 11, 17; 29; 3:6, 13, 22) </a:t>
            </a:r>
          </a:p>
        </p:txBody>
      </p:sp>
    </p:spTree>
    <p:extLst>
      <p:ext uri="{BB962C8B-B14F-4D97-AF65-F5344CB8AC3E}">
        <p14:creationId xmlns:p14="http://schemas.microsoft.com/office/powerpoint/2010/main" val="3490357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744278" y="600074"/>
            <a:ext cx="10473070" cy="5815013"/>
          </a:xfrm>
        </p:spPr>
        <p:txBody>
          <a:bodyPr>
            <a:normAutofit/>
          </a:bodyPr>
          <a:lstStyle/>
          <a:p>
            <a:pPr marL="0" marR="0" algn="l">
              <a:lnSpc>
                <a:spcPct val="100000"/>
              </a:lnSpc>
              <a:spcBef>
                <a:spcPts val="0"/>
              </a:spcBef>
              <a:spcAft>
                <a:spcPts val="0"/>
              </a:spcAft>
            </a:pPr>
            <a:r>
              <a:rPr lang="en-US" sz="4000" b="1" dirty="0">
                <a:solidFill>
                  <a:srgbClr val="C00000"/>
                </a:solidFill>
                <a:effectLst/>
                <a:latin typeface="Cambria" panose="02040503050406030204" pitchFamily="18" charset="0"/>
                <a:ea typeface="Times New Roman" panose="02020603050405020304" pitchFamily="18" charset="0"/>
              </a:rPr>
              <a:t> C. As an Apocalypse, it is </a:t>
            </a:r>
            <a:r>
              <a:rPr lang="en-US" sz="4000" b="1" dirty="0">
                <a:solidFill>
                  <a:srgbClr val="C00000"/>
                </a:solidFill>
                <a:latin typeface="Cambria" panose="02040503050406030204" pitchFamily="18" charset="0"/>
                <a:ea typeface="Times New Roman" panose="02020603050405020304" pitchFamily="18" charset="0"/>
              </a:rPr>
              <a:t>t</a:t>
            </a:r>
            <a:r>
              <a:rPr lang="en-US" sz="4000" b="1" dirty="0">
                <a:solidFill>
                  <a:srgbClr val="C00000"/>
                </a:solidFill>
                <a:effectLst/>
                <a:latin typeface="Cambria" panose="02040503050406030204" pitchFamily="18" charset="0"/>
                <a:ea typeface="Times New Roman" panose="02020603050405020304" pitchFamily="18" charset="0"/>
              </a:rPr>
              <a:t>he "unveiling" of</a:t>
            </a:r>
          </a:p>
          <a:p>
            <a:pPr marL="0" marR="0" algn="l">
              <a:lnSpc>
                <a:spcPct val="100000"/>
              </a:lnSpc>
              <a:spcBef>
                <a:spcPts val="0"/>
              </a:spcBef>
              <a:spcAft>
                <a:spcPts val="0"/>
              </a:spcAft>
            </a:pPr>
            <a:r>
              <a:rPr lang="en-US" sz="4000" b="1" dirty="0">
                <a:solidFill>
                  <a:srgbClr val="C00000"/>
                </a:solidFill>
                <a:latin typeface="Cambria" panose="02040503050406030204" pitchFamily="18" charset="0"/>
                <a:ea typeface="Times New Roman" panose="02020603050405020304" pitchFamily="18" charset="0"/>
              </a:rPr>
              <a:t>    </a:t>
            </a:r>
            <a:r>
              <a:rPr lang="en-US" sz="4000" b="1" dirty="0">
                <a:solidFill>
                  <a:srgbClr val="C00000"/>
                </a:solidFill>
                <a:effectLst/>
                <a:latin typeface="Cambria" panose="02040503050406030204" pitchFamily="18" charset="0"/>
                <a:ea typeface="Times New Roman" panose="02020603050405020304" pitchFamily="18" charset="0"/>
              </a:rPr>
              <a:t>  Jesus Christ.</a:t>
            </a:r>
          </a:p>
          <a:p>
            <a:pPr marL="0" marR="0" algn="just">
              <a:lnSpc>
                <a:spcPct val="115000"/>
              </a:lnSpc>
              <a:spcBef>
                <a:spcPts val="0"/>
              </a:spcBef>
              <a:spcAft>
                <a:spcPts val="0"/>
              </a:spcAft>
            </a:pPr>
            <a:endParaRPr lang="en-US" sz="4000" dirty="0">
              <a:latin typeface="Cambria" panose="02040503050406030204" pitchFamily="18" charset="0"/>
              <a:ea typeface="Times New Roman" panose="02020603050405020304" pitchFamily="18" charset="0"/>
            </a:endParaRPr>
          </a:p>
          <a:p>
            <a:pPr marL="0" marR="0" algn="just">
              <a:lnSpc>
                <a:spcPct val="115000"/>
              </a:lnSpc>
              <a:spcBef>
                <a:spcPts val="0"/>
              </a:spcBef>
              <a:spcAft>
                <a:spcPts val="0"/>
              </a:spcAft>
            </a:pPr>
            <a:endParaRPr lang="en-US" sz="1400" dirty="0">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15658931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850604" y="600074"/>
            <a:ext cx="10217887" cy="5815013"/>
          </a:xfrm>
        </p:spPr>
        <p:txBody>
          <a:bodyPr>
            <a:normAutofit/>
          </a:bodyPr>
          <a:lstStyle/>
          <a:p>
            <a:pPr marL="0" marR="0" algn="just">
              <a:lnSpc>
                <a:spcPct val="100000"/>
              </a:lnSpc>
              <a:spcBef>
                <a:spcPts val="0"/>
              </a:spcBef>
              <a:spcAft>
                <a:spcPts val="0"/>
              </a:spcAft>
            </a:pPr>
            <a:r>
              <a:rPr lang="en-US" sz="4000" b="1" dirty="0">
                <a:effectLst/>
                <a:latin typeface="Cambria" panose="02040503050406030204" pitchFamily="18" charset="0"/>
                <a:ea typeface="Times New Roman" panose="02020603050405020304" pitchFamily="18" charset="0"/>
              </a:rPr>
              <a:t>C. As an Apocalypse, it is </a:t>
            </a:r>
            <a:r>
              <a:rPr lang="en-US" sz="4000" b="1" dirty="0">
                <a:latin typeface="Cambria" panose="02040503050406030204" pitchFamily="18" charset="0"/>
                <a:ea typeface="Times New Roman" panose="02020603050405020304" pitchFamily="18" charset="0"/>
              </a:rPr>
              <a:t>t</a:t>
            </a:r>
            <a:r>
              <a:rPr lang="en-US" sz="4000" b="1" dirty="0">
                <a:effectLst/>
                <a:latin typeface="Cambria" panose="02040503050406030204" pitchFamily="18" charset="0"/>
                <a:ea typeface="Times New Roman" panose="02020603050405020304" pitchFamily="18" charset="0"/>
              </a:rPr>
              <a:t>he "unveiling" of</a:t>
            </a:r>
          </a:p>
          <a:p>
            <a:pPr marL="0" marR="0" algn="just">
              <a:lnSpc>
                <a:spcPct val="100000"/>
              </a:lnSpc>
              <a:spcBef>
                <a:spcPts val="0"/>
              </a:spcBef>
              <a:spcAft>
                <a:spcPts val="0"/>
              </a:spcAft>
            </a:pPr>
            <a:r>
              <a:rPr lang="en-US" sz="4000" b="1" dirty="0">
                <a:latin typeface="Cambria" panose="02040503050406030204" pitchFamily="18" charset="0"/>
                <a:ea typeface="Times New Roman" panose="02020603050405020304" pitchFamily="18" charset="0"/>
              </a:rPr>
              <a:t>    </a:t>
            </a:r>
            <a:r>
              <a:rPr lang="en-US" sz="4000" b="1" dirty="0">
                <a:effectLst/>
                <a:latin typeface="Cambria" panose="02040503050406030204" pitchFamily="18" charset="0"/>
                <a:ea typeface="Times New Roman" panose="02020603050405020304" pitchFamily="18" charset="0"/>
              </a:rPr>
              <a:t> Jesus Christ.</a:t>
            </a:r>
          </a:p>
          <a:p>
            <a:pPr marL="0" marR="0" algn="just">
              <a:lnSpc>
                <a:spcPct val="100000"/>
              </a:lnSpc>
              <a:spcBef>
                <a:spcPts val="0"/>
              </a:spcBef>
              <a:spcAft>
                <a:spcPts val="0"/>
              </a:spcAft>
            </a:pPr>
            <a:endParaRPr lang="en-US" sz="1200" b="1" dirty="0">
              <a:effectLst/>
              <a:latin typeface="Cambria" panose="02040503050406030204" pitchFamily="18" charset="0"/>
              <a:ea typeface="Times New Roman" panose="02020603050405020304" pitchFamily="18" charset="0"/>
            </a:endParaRPr>
          </a:p>
          <a:p>
            <a:pPr marL="0" marR="0" algn="just">
              <a:lnSpc>
                <a:spcPct val="115000"/>
              </a:lnSpc>
              <a:spcBef>
                <a:spcPts val="0"/>
              </a:spcBef>
              <a:spcAft>
                <a:spcPts val="0"/>
              </a:spcAft>
            </a:pPr>
            <a:endParaRPr lang="en-US" sz="1400" dirty="0">
              <a:latin typeface="Cambria" panose="02040503050406030204" pitchFamily="18" charset="0"/>
              <a:ea typeface="Times New Roman" panose="02020603050405020304" pitchFamily="18" charset="0"/>
            </a:endParaRPr>
          </a:p>
          <a:p>
            <a:pPr marL="0" marR="0" algn="just">
              <a:lnSpc>
                <a:spcPct val="100000"/>
              </a:lnSpc>
              <a:spcBef>
                <a:spcPts val="0"/>
              </a:spcBef>
              <a:spcAft>
                <a:spcPts val="0"/>
              </a:spcAft>
            </a:pPr>
            <a:r>
              <a:rPr lang="en-US" sz="4000" b="0" i="1" u="none" strike="noStrike" dirty="0">
                <a:solidFill>
                  <a:srgbClr val="C00000"/>
                </a:solidFill>
                <a:effectLst/>
                <a:latin typeface="Cambria" panose="02040503050406030204" pitchFamily="18" charset="0"/>
              </a:rPr>
              <a:t>“The Revelation [Gr. </a:t>
            </a:r>
            <a:r>
              <a:rPr lang="en-US" sz="4000" b="0" i="1" u="none" strike="noStrike" dirty="0" err="1">
                <a:solidFill>
                  <a:srgbClr val="C00000"/>
                </a:solidFill>
                <a:effectLst/>
                <a:latin typeface="Cambria" panose="02040503050406030204" pitchFamily="18" charset="0"/>
              </a:rPr>
              <a:t>apocalypsis</a:t>
            </a:r>
            <a:r>
              <a:rPr lang="en-US" sz="4000" i="1" dirty="0">
                <a:solidFill>
                  <a:srgbClr val="C00000"/>
                </a:solidFill>
                <a:latin typeface="Cambria" panose="02040503050406030204" pitchFamily="18" charset="0"/>
              </a:rPr>
              <a:t>]</a:t>
            </a:r>
            <a:r>
              <a:rPr lang="en-US" sz="4000" b="0" i="1" u="none" strike="noStrike" dirty="0">
                <a:solidFill>
                  <a:srgbClr val="C00000"/>
                </a:solidFill>
                <a:effectLst/>
                <a:latin typeface="Cambria" panose="02040503050406030204" pitchFamily="18" charset="0"/>
              </a:rPr>
              <a:t> of Jesus Christ, which God gave Him to show His servants—things which must shortly take place. And He sent and signified [</a:t>
            </a:r>
            <a:r>
              <a:rPr lang="en-US" sz="4000" i="1" dirty="0">
                <a:solidFill>
                  <a:srgbClr val="C00000"/>
                </a:solidFill>
                <a:latin typeface="Cambria" panose="02040503050406030204" pitchFamily="18" charset="0"/>
              </a:rPr>
              <a:t>give a sign or token</a:t>
            </a:r>
            <a:r>
              <a:rPr lang="en-US" sz="4000" b="0" i="1" u="none" strike="noStrike" dirty="0">
                <a:solidFill>
                  <a:srgbClr val="C00000"/>
                </a:solidFill>
                <a:effectLst/>
                <a:latin typeface="Cambria" panose="02040503050406030204" pitchFamily="18" charset="0"/>
              </a:rPr>
              <a:t>] it by His angel to His servant John…” (1:1)</a:t>
            </a:r>
            <a:r>
              <a:rPr lang="en-US" sz="4000" i="1" dirty="0">
                <a:solidFill>
                  <a:srgbClr val="C00000"/>
                </a:solidFill>
                <a:effectLst/>
                <a:latin typeface="Cambria" panose="02040503050406030204" pitchFamily="18" charset="0"/>
                <a:ea typeface="Times New Roman" panose="02020603050405020304" pitchFamily="18" charset="0"/>
              </a:rPr>
              <a:t> </a:t>
            </a:r>
          </a:p>
        </p:txBody>
      </p:sp>
    </p:spTree>
    <p:extLst>
      <p:ext uri="{BB962C8B-B14F-4D97-AF65-F5344CB8AC3E}">
        <p14:creationId xmlns:p14="http://schemas.microsoft.com/office/powerpoint/2010/main" val="847592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r>
              <a:rPr lang="en-US" sz="4000" b="1" i="1" dirty="0">
                <a:solidFill>
                  <a:srgbClr val="C00000"/>
                </a:solidFill>
                <a:latin typeface="Cambria" panose="02040503050406030204" pitchFamily="18" charset="0"/>
              </a:rPr>
              <a:t>“Apocalyptic” Literature</a:t>
            </a:r>
          </a:p>
          <a:p>
            <a:endParaRPr lang="en-US" sz="4000" b="1" i="1" dirty="0">
              <a:latin typeface="Cambria" panose="02040503050406030204" pitchFamily="18" charset="0"/>
            </a:endParaRPr>
          </a:p>
        </p:txBody>
      </p:sp>
    </p:spTree>
    <p:extLst>
      <p:ext uri="{BB962C8B-B14F-4D97-AF65-F5344CB8AC3E}">
        <p14:creationId xmlns:p14="http://schemas.microsoft.com/office/powerpoint/2010/main" val="37096719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499728" y="446568"/>
            <a:ext cx="11227983" cy="5968520"/>
          </a:xfrm>
        </p:spPr>
        <p:txBody>
          <a:bodyPr>
            <a:normAutofit lnSpcReduction="10000"/>
          </a:bodyPr>
          <a:lstStyle/>
          <a:p>
            <a:r>
              <a:rPr lang="en-US" sz="4300" b="1" i="1" dirty="0">
                <a:latin typeface="Cambria" panose="02040503050406030204" pitchFamily="18" charset="0"/>
              </a:rPr>
              <a:t>“Apocalyptic” Literature</a:t>
            </a:r>
          </a:p>
          <a:p>
            <a:endParaRPr lang="en-US" sz="1200" b="1" i="1" dirty="0">
              <a:latin typeface="Cambria" panose="02040503050406030204" pitchFamily="18" charset="0"/>
            </a:endParaRPr>
          </a:p>
          <a:p>
            <a:pPr algn="just">
              <a:lnSpc>
                <a:spcPct val="100000"/>
              </a:lnSpc>
            </a:pPr>
            <a:r>
              <a:rPr lang="en-US" sz="4000" dirty="0">
                <a:solidFill>
                  <a:srgbClr val="C00000"/>
                </a:solidFill>
                <a:latin typeface="Cambria" panose="02040503050406030204" pitchFamily="18" charset="0"/>
              </a:rPr>
              <a:t>In the two centuries just preceding the time of Christ, the Jews produced many uninspired works which resemble the book of Revelation in style or genre. Because of this resemblance, scholars refer to these books as Apocalyptic Literature. It is probable that this genre arose in imitation of inspired books like Isaiah, Ezekiel, Daniel, Joel and Zechariah</a:t>
            </a:r>
            <a:r>
              <a:rPr lang="en-US" sz="4000" i="1" dirty="0">
                <a:solidFill>
                  <a:srgbClr val="C00000"/>
                </a:solidFill>
                <a:latin typeface="Cambria" panose="02040503050406030204" pitchFamily="18" charset="0"/>
              </a:rPr>
              <a:t>.</a:t>
            </a:r>
          </a:p>
        </p:txBody>
      </p:sp>
    </p:spTree>
    <p:extLst>
      <p:ext uri="{BB962C8B-B14F-4D97-AF65-F5344CB8AC3E}">
        <p14:creationId xmlns:p14="http://schemas.microsoft.com/office/powerpoint/2010/main" val="9249268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404734" y="600074"/>
            <a:ext cx="11017771" cy="6070549"/>
          </a:xfrm>
        </p:spPr>
        <p:txBody>
          <a:bodyPr>
            <a:normAutofit/>
          </a:bodyPr>
          <a:lstStyle/>
          <a:p>
            <a:r>
              <a:rPr lang="en-US" sz="3700" b="1" i="1" dirty="0">
                <a:latin typeface="Cambria" panose="02040503050406030204" pitchFamily="18" charset="0"/>
              </a:rPr>
              <a:t>Apocalyptic Literature</a:t>
            </a:r>
          </a:p>
          <a:p>
            <a:endParaRPr lang="en-US" sz="1500" b="1" i="1" dirty="0">
              <a:latin typeface="Cambria" panose="02040503050406030204" pitchFamily="18" charset="0"/>
            </a:endParaRPr>
          </a:p>
          <a:p>
            <a:pPr algn="just"/>
            <a:r>
              <a:rPr lang="en-US" sz="4000" dirty="0">
                <a:solidFill>
                  <a:srgbClr val="C00000"/>
                </a:solidFill>
                <a:latin typeface="Cambria" panose="02040503050406030204" pitchFamily="18" charset="0"/>
              </a:rPr>
              <a:t>All such books shared certain characteristics:</a:t>
            </a:r>
          </a:p>
          <a:p>
            <a:pPr algn="just"/>
            <a:endParaRPr lang="en-US" sz="1700" dirty="0">
              <a:latin typeface="Cambria" panose="02040503050406030204" pitchFamily="18" charset="0"/>
            </a:endParaRPr>
          </a:p>
        </p:txBody>
      </p:sp>
    </p:spTree>
    <p:extLst>
      <p:ext uri="{BB962C8B-B14F-4D97-AF65-F5344CB8AC3E}">
        <p14:creationId xmlns:p14="http://schemas.microsoft.com/office/powerpoint/2010/main" val="26119100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404734" y="600074"/>
            <a:ext cx="11017771" cy="6070549"/>
          </a:xfrm>
        </p:spPr>
        <p:txBody>
          <a:bodyPr>
            <a:normAutofit/>
          </a:bodyPr>
          <a:lstStyle/>
          <a:p>
            <a:pPr algn="just"/>
            <a:endParaRPr lang="en-US" sz="1000" dirty="0">
              <a:latin typeface="Cambria" panose="02040503050406030204" pitchFamily="18" charset="0"/>
            </a:endParaRPr>
          </a:p>
          <a:p>
            <a:pPr marL="742950" indent="-742950" algn="just">
              <a:lnSpc>
                <a:spcPct val="100000"/>
              </a:lnSpc>
              <a:buAutoNum type="arabicParenR"/>
            </a:pPr>
            <a:r>
              <a:rPr lang="en-US" sz="4000" dirty="0">
                <a:solidFill>
                  <a:srgbClr val="C00000"/>
                </a:solidFill>
                <a:latin typeface="Cambria" panose="02040503050406030204" pitchFamily="18" charset="0"/>
              </a:rPr>
              <a:t>They claimed to be written by famous individuals of the past (e.g., Ezra or Enoch);</a:t>
            </a:r>
          </a:p>
          <a:p>
            <a:pPr marL="742950" indent="-742950" algn="just">
              <a:buAutoNum type="arabicParenR"/>
            </a:pPr>
            <a:endParaRPr lang="en-US" sz="1700" dirty="0">
              <a:latin typeface="Cambria" panose="02040503050406030204" pitchFamily="18" charset="0"/>
            </a:endParaRPr>
          </a:p>
        </p:txBody>
      </p:sp>
    </p:spTree>
    <p:extLst>
      <p:ext uri="{BB962C8B-B14F-4D97-AF65-F5344CB8AC3E}">
        <p14:creationId xmlns:p14="http://schemas.microsoft.com/office/powerpoint/2010/main" val="9627939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404734" y="600074"/>
            <a:ext cx="11017771" cy="6070549"/>
          </a:xfrm>
        </p:spPr>
        <p:txBody>
          <a:bodyPr>
            <a:normAutofit/>
          </a:bodyPr>
          <a:lstStyle/>
          <a:p>
            <a:pPr algn="just"/>
            <a:endParaRPr lang="en-US" sz="1400" dirty="0">
              <a:latin typeface="Cambria" panose="02040503050406030204" pitchFamily="18" charset="0"/>
            </a:endParaRPr>
          </a:p>
          <a:p>
            <a:pPr marL="742950" indent="-742950" algn="just">
              <a:buAutoNum type="arabicParenR"/>
            </a:pPr>
            <a:r>
              <a:rPr lang="en-US" sz="4000" dirty="0">
                <a:latin typeface="Cambria" panose="02040503050406030204" pitchFamily="18" charset="0"/>
              </a:rPr>
              <a:t>They claimed to be written by famous individuals of the past (e.g., Ezra or Enoch);</a:t>
            </a:r>
          </a:p>
          <a:p>
            <a:pPr marL="742950" indent="-742950" algn="just">
              <a:buAutoNum type="arabicParenR"/>
            </a:pPr>
            <a:endParaRPr lang="en-US" sz="1400" dirty="0">
              <a:latin typeface="Cambria" panose="02040503050406030204" pitchFamily="18" charset="0"/>
            </a:endParaRPr>
          </a:p>
          <a:p>
            <a:pPr marL="742950" indent="-742950" algn="just">
              <a:buAutoNum type="arabicParenR"/>
            </a:pPr>
            <a:r>
              <a:rPr lang="en-US" sz="4000" dirty="0">
                <a:solidFill>
                  <a:srgbClr val="C00000"/>
                </a:solidFill>
                <a:latin typeface="Cambria" panose="02040503050406030204" pitchFamily="18" charset="0"/>
              </a:rPr>
              <a:t>They were highly symbolic, containing dreams or visions using animal symbolism, mythical, astral or catastrophic images to describe history, the unseen realm, or the future;</a:t>
            </a:r>
          </a:p>
          <a:p>
            <a:pPr marL="742950" indent="-742950" algn="just">
              <a:buAutoNum type="arabicParenR"/>
            </a:pPr>
            <a:endParaRPr lang="en-US" sz="1700" dirty="0">
              <a:latin typeface="Cambria" panose="02040503050406030204" pitchFamily="18" charset="0"/>
            </a:endParaRPr>
          </a:p>
        </p:txBody>
      </p:sp>
    </p:spTree>
    <p:extLst>
      <p:ext uri="{BB962C8B-B14F-4D97-AF65-F5344CB8AC3E}">
        <p14:creationId xmlns:p14="http://schemas.microsoft.com/office/powerpoint/2010/main" val="34128993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362260" y="165359"/>
            <a:ext cx="11467475" cy="6587981"/>
          </a:xfrm>
        </p:spPr>
        <p:txBody>
          <a:bodyPr>
            <a:normAutofit fontScale="85000" lnSpcReduction="20000"/>
          </a:bodyPr>
          <a:lstStyle/>
          <a:p>
            <a:pPr marL="114300" marR="0" algn="just">
              <a:lnSpc>
                <a:spcPct val="115000"/>
              </a:lnSpc>
              <a:spcBef>
                <a:spcPts val="0"/>
              </a:spcBef>
              <a:spcAft>
                <a:spcPts val="0"/>
              </a:spcAft>
            </a:pPr>
            <a:r>
              <a:rPr lang="en-US" sz="3800" b="1" dirty="0">
                <a:effectLst/>
                <a:latin typeface="Cambria" panose="02040503050406030204" pitchFamily="18" charset="0"/>
                <a:ea typeface="Times New Roman" panose="02020603050405020304" pitchFamily="18" charset="0"/>
              </a:rPr>
              <a:t>Apocalyptic Prologue to Esther </a:t>
            </a:r>
          </a:p>
          <a:p>
            <a:pPr marL="114300" marR="0" algn="just">
              <a:lnSpc>
                <a:spcPct val="115000"/>
              </a:lnSpc>
              <a:spcBef>
                <a:spcPts val="0"/>
              </a:spcBef>
              <a:spcAft>
                <a:spcPts val="0"/>
              </a:spcAft>
            </a:pPr>
            <a:r>
              <a:rPr lang="en-US" sz="3800" b="1" dirty="0">
                <a:effectLst/>
                <a:latin typeface="Cambria" panose="02040503050406030204" pitchFamily="18" charset="0"/>
                <a:ea typeface="Times New Roman" panose="02020603050405020304" pitchFamily="18" charset="0"/>
              </a:rPr>
              <a:t>(alleged dream of Mordecai):</a:t>
            </a:r>
          </a:p>
          <a:p>
            <a:pPr marL="114300" marR="0" algn="just">
              <a:lnSpc>
                <a:spcPct val="115000"/>
              </a:lnSpc>
              <a:spcBef>
                <a:spcPts val="0"/>
              </a:spcBef>
              <a:spcAft>
                <a:spcPts val="0"/>
              </a:spcAft>
            </a:pPr>
            <a:endParaRPr lang="en-US" sz="1400" b="1" dirty="0">
              <a:effectLst/>
              <a:latin typeface="Cambria" panose="02040503050406030204" pitchFamily="18" charset="0"/>
              <a:ea typeface="Times New Roman" panose="02020603050405020304" pitchFamily="18" charset="0"/>
            </a:endParaRPr>
          </a:p>
          <a:p>
            <a:pPr marL="114300" marR="0" algn="just">
              <a:lnSpc>
                <a:spcPct val="115000"/>
              </a:lnSpc>
              <a:spcBef>
                <a:spcPts val="0"/>
              </a:spcBef>
              <a:spcAft>
                <a:spcPts val="0"/>
              </a:spcAft>
            </a:pPr>
            <a:endParaRPr lang="en-US" sz="1400" dirty="0">
              <a:latin typeface="Cambria" panose="02040503050406030204" pitchFamily="18" charset="0"/>
              <a:ea typeface="Times New Roman" panose="02020603050405020304" pitchFamily="18" charset="0"/>
            </a:endParaRPr>
          </a:p>
          <a:p>
            <a:pPr marL="114300" marR="0" algn="just">
              <a:lnSpc>
                <a:spcPct val="120000"/>
              </a:lnSpc>
              <a:spcBef>
                <a:spcPts val="0"/>
              </a:spcBef>
              <a:spcAft>
                <a:spcPts val="0"/>
              </a:spcAft>
            </a:pPr>
            <a:r>
              <a:rPr lang="en-US" sz="4700" i="1" dirty="0">
                <a:effectLst/>
                <a:latin typeface="Cambria" panose="02040503050406030204" pitchFamily="18" charset="0"/>
                <a:ea typeface="Times New Roman" panose="02020603050405020304" pitchFamily="18" charset="0"/>
              </a:rPr>
              <a:t>"Behold, noise and confusion, thunders and earthquake, tumult upon the earth! And behold, two great dragons came forward, both ready to fight, and they roared terribly. And at their roaring every nation prepared for war, to fight against the nation of the righteous. And behold, a day of darkness and gloom, tribulation and distress, affliction and great tumult upon the earth…</a:t>
            </a:r>
            <a:endParaRPr lang="en-US" sz="47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351209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404734" y="600074"/>
            <a:ext cx="11017771" cy="6070549"/>
          </a:xfrm>
        </p:spPr>
        <p:txBody>
          <a:bodyPr>
            <a:noAutofit/>
          </a:bodyPr>
          <a:lstStyle/>
          <a:p>
            <a:pPr algn="just"/>
            <a:endParaRPr lang="en-US" sz="1000" dirty="0">
              <a:latin typeface="Cambria" panose="02040503050406030204" pitchFamily="18" charset="0"/>
            </a:endParaRPr>
          </a:p>
          <a:p>
            <a:pPr marL="742950" indent="-742950" algn="just">
              <a:buAutoNum type="arabicParenR"/>
            </a:pPr>
            <a:r>
              <a:rPr lang="en-US" sz="4000" dirty="0">
                <a:latin typeface="Cambria" panose="02040503050406030204" pitchFamily="18" charset="0"/>
              </a:rPr>
              <a:t>They claimed to be written by famous individuals of the past (e.g., Ezra or Enoch);</a:t>
            </a:r>
          </a:p>
          <a:p>
            <a:pPr marL="742950" indent="-742950" algn="just">
              <a:buAutoNum type="arabicParenR"/>
            </a:pPr>
            <a:endParaRPr lang="en-US" sz="1000" dirty="0">
              <a:latin typeface="Cambria" panose="02040503050406030204" pitchFamily="18" charset="0"/>
            </a:endParaRPr>
          </a:p>
          <a:p>
            <a:pPr marL="742950" indent="-742950" algn="just">
              <a:buAutoNum type="arabicParenR"/>
            </a:pPr>
            <a:r>
              <a:rPr lang="en-US" sz="4000" dirty="0">
                <a:latin typeface="Cambria" panose="02040503050406030204" pitchFamily="18" charset="0"/>
              </a:rPr>
              <a:t>They were highly symbolic, containing dreams or visions using animal symbolism, mythical, astral or catastrophic images to describe history, the unseen realm, or the future;</a:t>
            </a:r>
          </a:p>
          <a:p>
            <a:pPr marL="742950" indent="-742950" algn="just">
              <a:buAutoNum type="arabicParenR"/>
            </a:pPr>
            <a:endParaRPr lang="en-US" sz="1000" dirty="0">
              <a:latin typeface="Cambria" panose="02040503050406030204" pitchFamily="18" charset="0"/>
            </a:endParaRPr>
          </a:p>
          <a:p>
            <a:pPr marL="742950" indent="-742950" algn="just">
              <a:buAutoNum type="arabicParenR"/>
            </a:pPr>
            <a:r>
              <a:rPr lang="en-US" sz="4000" dirty="0">
                <a:solidFill>
                  <a:srgbClr val="C00000"/>
                </a:solidFill>
                <a:latin typeface="Cambria" panose="02040503050406030204" pitchFamily="18" charset="0"/>
              </a:rPr>
              <a:t>The authors are guided around by angels who explain the meaning of visions.</a:t>
            </a:r>
          </a:p>
        </p:txBody>
      </p:sp>
    </p:spTree>
    <p:extLst>
      <p:ext uri="{BB962C8B-B14F-4D97-AF65-F5344CB8AC3E}">
        <p14:creationId xmlns:p14="http://schemas.microsoft.com/office/powerpoint/2010/main" val="1061843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800756" y="600075"/>
            <a:ext cx="10815637" cy="6025578"/>
          </a:xfrm>
        </p:spPr>
        <p:txBody>
          <a:bodyPr>
            <a:normAutofit/>
          </a:bodyPr>
          <a:lstStyle/>
          <a:p>
            <a:pPr marR="0" algn="just">
              <a:lnSpc>
                <a:spcPct val="115000"/>
              </a:lnSpc>
              <a:spcBef>
                <a:spcPts val="0"/>
              </a:spcBef>
              <a:spcAft>
                <a:spcPts val="0"/>
              </a:spcAft>
            </a:pPr>
            <a:r>
              <a:rPr lang="en-US" sz="4800" b="1" i="1" u="none" strike="noStrike" kern="0" dirty="0">
                <a:effectLst/>
                <a:latin typeface="Cambria" panose="02040503050406030204" pitchFamily="18" charset="0"/>
              </a:rPr>
              <a:t>I.   A Paradoxical book</a:t>
            </a:r>
          </a:p>
          <a:p>
            <a:pPr marR="0" algn="just">
              <a:lnSpc>
                <a:spcPct val="115000"/>
              </a:lnSpc>
              <a:spcBef>
                <a:spcPts val="0"/>
              </a:spcBef>
              <a:spcAft>
                <a:spcPts val="0"/>
              </a:spcAft>
            </a:pPr>
            <a:endParaRPr lang="en-US" sz="1800" b="1" i="1" kern="0" dirty="0">
              <a:latin typeface="Cambria" panose="02040503050406030204" pitchFamily="18" charset="0"/>
            </a:endParaRPr>
          </a:p>
          <a:p>
            <a:pPr lvl="1" algn="just">
              <a:lnSpc>
                <a:spcPct val="100000"/>
              </a:lnSpc>
              <a:spcBef>
                <a:spcPts val="0"/>
              </a:spcBef>
            </a:pPr>
            <a:r>
              <a:rPr lang="en-US" sz="3600" dirty="0">
                <a:effectLst/>
                <a:latin typeface="Cambria" panose="02040503050406030204" pitchFamily="18" charset="0"/>
                <a:ea typeface="Times New Roman" panose="02020603050405020304" pitchFamily="18" charset="0"/>
                <a:cs typeface="Times New Roman" panose="02020603050405020304" pitchFamily="18" charset="0"/>
              </a:rPr>
              <a:t> </a:t>
            </a:r>
            <a:r>
              <a:rPr lang="en-US" sz="4000" dirty="0">
                <a:effectLst/>
                <a:latin typeface="Cambria" panose="02040503050406030204" pitchFamily="18" charset="0"/>
                <a:ea typeface="Cambria" panose="02040503050406030204" pitchFamily="18" charset="0"/>
                <a:cs typeface="Times New Roman" panose="02020603050405020304" pitchFamily="18" charset="0"/>
              </a:rPr>
              <a:t>A. The most difficult book of the Bible.</a:t>
            </a:r>
          </a:p>
          <a:p>
            <a:pPr lvl="1" algn="just">
              <a:lnSpc>
                <a:spcPct val="100000"/>
              </a:lnSpc>
              <a:spcBef>
                <a:spcPts val="0"/>
              </a:spcBef>
            </a:pPr>
            <a:r>
              <a:rPr lang="en-US" sz="4000" dirty="0">
                <a:latin typeface="Cambria" panose="02040503050406030204" pitchFamily="18" charset="0"/>
                <a:ea typeface="Cambria" panose="02040503050406030204" pitchFamily="18" charset="0"/>
                <a:cs typeface="Times New Roman" panose="02020603050405020304" pitchFamily="18" charset="0"/>
              </a:rPr>
              <a:t>  </a:t>
            </a:r>
            <a:r>
              <a:rPr lang="en-US" sz="4000" dirty="0">
                <a:effectLst/>
                <a:latin typeface="Cambria" panose="02040503050406030204" pitchFamily="18" charset="0"/>
                <a:ea typeface="Cambria" panose="02040503050406030204" pitchFamily="18" charset="0"/>
                <a:cs typeface="Times New Roman" panose="02020603050405020304" pitchFamily="18" charset="0"/>
              </a:rPr>
              <a:t>    Presents difficulties regarding authorship,</a:t>
            </a:r>
          </a:p>
          <a:p>
            <a:pPr lvl="1" algn="just">
              <a:lnSpc>
                <a:spcPct val="100000"/>
              </a:lnSpc>
              <a:spcBef>
                <a:spcPts val="0"/>
              </a:spcBef>
            </a:pPr>
            <a:r>
              <a:rPr lang="en-US" sz="4000" dirty="0">
                <a:latin typeface="Cambria" panose="02040503050406030204" pitchFamily="18" charset="0"/>
                <a:ea typeface="Cambria" panose="02040503050406030204" pitchFamily="18" charset="0"/>
                <a:cs typeface="Times New Roman" panose="02020603050405020304" pitchFamily="18" charset="0"/>
              </a:rPr>
              <a:t>   </a:t>
            </a:r>
            <a:r>
              <a:rPr lang="en-US" sz="4000" dirty="0">
                <a:effectLst/>
                <a:latin typeface="Cambria" panose="02040503050406030204" pitchFamily="18" charset="0"/>
                <a:ea typeface="Cambria" panose="02040503050406030204" pitchFamily="18" charset="0"/>
                <a:cs typeface="Times New Roman" panose="02020603050405020304" pitchFamily="18" charset="0"/>
              </a:rPr>
              <a:t>   date, historical setting, relation to other</a:t>
            </a:r>
          </a:p>
          <a:p>
            <a:pPr lvl="1" algn="just">
              <a:lnSpc>
                <a:spcPct val="100000"/>
              </a:lnSpc>
              <a:spcBef>
                <a:spcPts val="0"/>
              </a:spcBef>
            </a:pPr>
            <a:r>
              <a:rPr lang="en-US" sz="4000" dirty="0">
                <a:latin typeface="Cambria" panose="02040503050406030204" pitchFamily="18" charset="0"/>
                <a:ea typeface="Cambria" panose="02040503050406030204" pitchFamily="18" charset="0"/>
                <a:cs typeface="Times New Roman" panose="02020603050405020304" pitchFamily="18" charset="0"/>
              </a:rPr>
              <a:t>     </a:t>
            </a:r>
            <a:r>
              <a:rPr lang="en-US" sz="4000" dirty="0">
                <a:effectLst/>
                <a:latin typeface="Cambria" panose="02040503050406030204" pitchFamily="18" charset="0"/>
                <a:ea typeface="Cambria" panose="02040503050406030204" pitchFamily="18" charset="0"/>
                <a:cs typeface="Times New Roman" panose="02020603050405020304" pitchFamily="18" charset="0"/>
              </a:rPr>
              <a:t> books attributed to John, acceptance into</a:t>
            </a:r>
          </a:p>
          <a:p>
            <a:pPr lvl="1" algn="just">
              <a:lnSpc>
                <a:spcPct val="100000"/>
              </a:lnSpc>
              <a:spcBef>
                <a:spcPts val="0"/>
              </a:spcBef>
            </a:pPr>
            <a:r>
              <a:rPr lang="en-US" sz="4000" dirty="0">
                <a:latin typeface="Cambria" panose="02040503050406030204" pitchFamily="18" charset="0"/>
                <a:ea typeface="Cambria" panose="02040503050406030204" pitchFamily="18" charset="0"/>
                <a:cs typeface="Times New Roman" panose="02020603050405020304" pitchFamily="18" charset="0"/>
              </a:rPr>
              <a:t>   </a:t>
            </a:r>
            <a:r>
              <a:rPr lang="en-US" sz="4000" dirty="0">
                <a:effectLst/>
                <a:latin typeface="Cambria" panose="02040503050406030204" pitchFamily="18" charset="0"/>
                <a:ea typeface="Cambria" panose="02040503050406030204" pitchFamily="18" charset="0"/>
                <a:cs typeface="Times New Roman" panose="02020603050405020304" pitchFamily="18" charset="0"/>
              </a:rPr>
              <a:t>   the canon of scripture</a:t>
            </a:r>
            <a:r>
              <a:rPr lang="en-US" sz="4000" dirty="0">
                <a:latin typeface="Cambria" panose="02040503050406030204" pitchFamily="18" charset="0"/>
                <a:ea typeface="Cambria" panose="02040503050406030204" pitchFamily="18" charset="0"/>
                <a:cs typeface="Times New Roman" panose="02020603050405020304" pitchFamily="18" charset="0"/>
              </a:rPr>
              <a:t>—</a:t>
            </a:r>
            <a:r>
              <a:rPr lang="en-US" sz="4000" dirty="0">
                <a:effectLst/>
                <a:latin typeface="Cambria" panose="02040503050406030204" pitchFamily="18" charset="0"/>
                <a:ea typeface="Cambria" panose="02040503050406030204" pitchFamily="18" charset="0"/>
                <a:cs typeface="Times New Roman" panose="02020603050405020304" pitchFamily="18" charset="0"/>
              </a:rPr>
              <a:t>and, of course,</a:t>
            </a:r>
          </a:p>
          <a:p>
            <a:pPr lvl="1" algn="just">
              <a:lnSpc>
                <a:spcPct val="100000"/>
              </a:lnSpc>
              <a:spcBef>
                <a:spcPts val="0"/>
              </a:spcBef>
            </a:pPr>
            <a:r>
              <a:rPr lang="en-US" sz="4000" dirty="0">
                <a:latin typeface="Cambria" panose="02040503050406030204" pitchFamily="18" charset="0"/>
                <a:ea typeface="Cambria" panose="02040503050406030204" pitchFamily="18" charset="0"/>
                <a:cs typeface="Times New Roman" panose="02020603050405020304" pitchFamily="18" charset="0"/>
              </a:rPr>
              <a:t>   </a:t>
            </a:r>
            <a:r>
              <a:rPr lang="en-US" sz="4000" dirty="0">
                <a:effectLst/>
                <a:latin typeface="Cambria" panose="02040503050406030204" pitchFamily="18" charset="0"/>
                <a:ea typeface="Cambria" panose="02040503050406030204" pitchFamily="18" charset="0"/>
                <a:cs typeface="Times New Roman" panose="02020603050405020304" pitchFamily="18" charset="0"/>
              </a:rPr>
              <a:t>   interpretation of its symbols.</a:t>
            </a:r>
            <a:r>
              <a:rPr lang="en-US" sz="4000" dirty="0">
                <a:effectLst/>
                <a:latin typeface="Cambria" panose="02040503050406030204" pitchFamily="18" charset="0"/>
                <a:ea typeface="Cambria" panose="02040503050406030204" pitchFamily="18" charset="0"/>
              </a:rPr>
              <a:t> </a:t>
            </a:r>
          </a:p>
          <a:p>
            <a:pPr marL="342900" marR="0" indent="-342900" algn="just">
              <a:lnSpc>
                <a:spcPct val="115000"/>
              </a:lnSpc>
              <a:spcBef>
                <a:spcPts val="0"/>
              </a:spcBef>
              <a:spcAft>
                <a:spcPts val="0"/>
              </a:spcAft>
              <a:buAutoNum type="alphaUcPeriod"/>
            </a:pPr>
            <a:endParaRPr lang="en-US" sz="1800" b="1" i="1" u="sng" kern="0" dirty="0">
              <a:effectLst/>
              <a:latin typeface="Times New Roman" panose="02020603050405020304" pitchFamily="18" charset="0"/>
            </a:endParaRPr>
          </a:p>
        </p:txBody>
      </p:sp>
    </p:spTree>
    <p:extLst>
      <p:ext uri="{BB962C8B-B14F-4D97-AF65-F5344CB8AC3E}">
        <p14:creationId xmlns:p14="http://schemas.microsoft.com/office/powerpoint/2010/main" val="37628023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566578" y="345241"/>
            <a:ext cx="10815637" cy="6280411"/>
          </a:xfrm>
        </p:spPr>
        <p:txBody>
          <a:bodyPr>
            <a:normAutofit/>
          </a:bodyPr>
          <a:lstStyle/>
          <a:p>
            <a:pPr marL="114300" marR="0" algn="just">
              <a:lnSpc>
                <a:spcPct val="115000"/>
              </a:lnSpc>
              <a:spcBef>
                <a:spcPts val="0"/>
              </a:spcBef>
              <a:spcAft>
                <a:spcPts val="0"/>
              </a:spcAft>
            </a:pPr>
            <a:r>
              <a:rPr lang="en-US" sz="3600" b="1" dirty="0">
                <a:effectLst/>
                <a:latin typeface="Cambria" panose="02040503050406030204" pitchFamily="18" charset="0"/>
                <a:ea typeface="Times New Roman" panose="02020603050405020304" pitchFamily="18" charset="0"/>
              </a:rPr>
              <a:t>Apocalyptic Prologue to Esther (continued):</a:t>
            </a:r>
          </a:p>
          <a:p>
            <a:pPr marL="114300" marR="0" algn="just">
              <a:lnSpc>
                <a:spcPct val="115000"/>
              </a:lnSpc>
              <a:spcBef>
                <a:spcPts val="0"/>
              </a:spcBef>
              <a:spcAft>
                <a:spcPts val="0"/>
              </a:spcAft>
            </a:pPr>
            <a:endParaRPr lang="en-US" sz="1400" dirty="0">
              <a:latin typeface="Cambria" panose="02040503050406030204" pitchFamily="18" charset="0"/>
              <a:ea typeface="Times New Roman" panose="02020603050405020304" pitchFamily="18" charset="0"/>
            </a:endParaRPr>
          </a:p>
          <a:p>
            <a:pPr marL="114300" marR="0" algn="just">
              <a:lnSpc>
                <a:spcPct val="100000"/>
              </a:lnSpc>
              <a:spcBef>
                <a:spcPts val="0"/>
              </a:spcBef>
              <a:spcAft>
                <a:spcPts val="0"/>
              </a:spcAft>
            </a:pPr>
            <a:r>
              <a:rPr lang="en-US" sz="4000" i="1" dirty="0">
                <a:effectLst/>
                <a:latin typeface="Cambria" panose="02040503050406030204" pitchFamily="18" charset="0"/>
                <a:ea typeface="Times New Roman" panose="02020603050405020304" pitchFamily="18" charset="0"/>
              </a:rPr>
              <a:t>“…And the whole righteous nation was troubled, they feared the evils that threatened them, and were ready to perish. Then they cried to God and from their cry, as though from a tiny spring, there came a great river, with abundant water, light came, and the sun rose, and the lowly were exalted and consumed those held in honor.”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907995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24852" y="345241"/>
            <a:ext cx="11557416" cy="6400333"/>
          </a:xfrm>
        </p:spPr>
        <p:txBody>
          <a:bodyPr>
            <a:normAutofit fontScale="92500" lnSpcReduction="20000"/>
          </a:bodyPr>
          <a:lstStyle/>
          <a:p>
            <a:pPr marL="114300" marR="0" algn="just">
              <a:lnSpc>
                <a:spcPct val="115000"/>
              </a:lnSpc>
              <a:spcBef>
                <a:spcPts val="0"/>
              </a:spcBef>
              <a:spcAft>
                <a:spcPts val="0"/>
              </a:spcAft>
            </a:pPr>
            <a:r>
              <a:rPr lang="en-US" sz="3900" b="1" dirty="0">
                <a:effectLst/>
                <a:latin typeface="Cambria" panose="02040503050406030204" pitchFamily="18" charset="0"/>
                <a:ea typeface="Times New Roman" panose="02020603050405020304" pitchFamily="18" charset="0"/>
              </a:rPr>
              <a:t>Apocalyptic </a:t>
            </a:r>
            <a:r>
              <a:rPr lang="en-US" sz="3900" b="1" dirty="0">
                <a:latin typeface="Cambria" panose="02040503050406030204" pitchFamily="18" charset="0"/>
                <a:ea typeface="Times New Roman" panose="02020603050405020304" pitchFamily="18" charset="0"/>
              </a:rPr>
              <a:t>Epi</a:t>
            </a:r>
            <a:r>
              <a:rPr lang="en-US" sz="3900" b="1" dirty="0">
                <a:effectLst/>
                <a:latin typeface="Cambria" panose="02040503050406030204" pitchFamily="18" charset="0"/>
                <a:ea typeface="Times New Roman" panose="02020603050405020304" pitchFamily="18" charset="0"/>
              </a:rPr>
              <a:t>logue to Esther (</a:t>
            </a:r>
            <a:r>
              <a:rPr lang="en-US" sz="3900" b="1" dirty="0">
                <a:latin typeface="Cambria" panose="02040503050406030204" pitchFamily="18" charset="0"/>
                <a:ea typeface="Times New Roman" panose="02020603050405020304" pitchFamily="18" charset="0"/>
              </a:rPr>
              <a:t>by same author</a:t>
            </a:r>
            <a:r>
              <a:rPr lang="en-US" sz="3900" b="1" dirty="0">
                <a:effectLst/>
                <a:latin typeface="Cambria" panose="02040503050406030204" pitchFamily="18" charset="0"/>
                <a:ea typeface="Times New Roman" panose="02020603050405020304" pitchFamily="18" charset="0"/>
              </a:rPr>
              <a:t>):</a:t>
            </a:r>
          </a:p>
          <a:p>
            <a:pPr marL="114300" marR="0" algn="just">
              <a:lnSpc>
                <a:spcPct val="115000"/>
              </a:lnSpc>
              <a:spcBef>
                <a:spcPts val="0"/>
              </a:spcBef>
              <a:spcAft>
                <a:spcPts val="0"/>
              </a:spcAft>
            </a:pPr>
            <a:endParaRPr lang="en-US" sz="1400" dirty="0">
              <a:latin typeface="Cambria" panose="02040503050406030204" pitchFamily="18" charset="0"/>
              <a:ea typeface="Times New Roman" panose="02020603050405020304" pitchFamily="18" charset="0"/>
            </a:endParaRPr>
          </a:p>
          <a:p>
            <a:pPr marL="114300" marR="0" algn="just">
              <a:lnSpc>
                <a:spcPct val="120000"/>
              </a:lnSpc>
              <a:spcBef>
                <a:spcPts val="0"/>
              </a:spcBef>
              <a:spcAft>
                <a:spcPts val="0"/>
              </a:spcAft>
            </a:pPr>
            <a:r>
              <a:rPr lang="en-US" sz="4300" i="1" dirty="0">
                <a:effectLst/>
                <a:latin typeface="Cambria" panose="02040503050406030204" pitchFamily="18" charset="0"/>
                <a:ea typeface="Times New Roman" panose="02020603050405020304" pitchFamily="18" charset="0"/>
              </a:rPr>
              <a:t>“</a:t>
            </a:r>
            <a:r>
              <a:rPr lang="en-US" sz="4300" i="1" dirty="0">
                <a:effectLst/>
                <a:latin typeface="Cambria" panose="02040503050406030204" pitchFamily="18" charset="0"/>
                <a:ea typeface="Times New Roman" panose="02020603050405020304" pitchFamily="18" charset="0"/>
                <a:cs typeface="Times New Roman" panose="02020603050405020304" pitchFamily="18" charset="0"/>
              </a:rPr>
              <a:t>I remember the dream that I had concerning these matters, and none of them has failed to be fulfilled. The tiny stream which became a river, and there was light and the sun and abundant water - the river is Esther, whom the king married and made queen. The two dragons are Haman and myself. The nations are those gathered to destroy the name of the Jews. And my nation, this is Israel, who cried out to God and were saved</a:t>
            </a:r>
            <a:r>
              <a:rPr lang="en-US" sz="4300" i="1" dirty="0">
                <a:latin typeface="Cambria" panose="02040503050406030204" pitchFamily="18" charset="0"/>
                <a:ea typeface="Times New Roman" panose="02020603050405020304" pitchFamily="18" charset="0"/>
                <a:cs typeface="Times New Roman" panose="02020603050405020304" pitchFamily="18" charset="0"/>
              </a:rPr>
              <a:t>.”</a:t>
            </a:r>
            <a:endParaRPr lang="en-US" sz="43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367682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24852" y="345241"/>
            <a:ext cx="11557416" cy="6400333"/>
          </a:xfrm>
        </p:spPr>
        <p:txBody>
          <a:bodyPr>
            <a:normAutofit/>
          </a:bodyPr>
          <a:lstStyle/>
          <a:p>
            <a:pPr marL="114300" marR="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In the following respects, Revelation is unlike the uninspired apocalyptic books:</a:t>
            </a:r>
            <a:endParaRPr lang="en-US" sz="1400" dirty="0">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87797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24852" y="345241"/>
            <a:ext cx="11557416" cy="6400333"/>
          </a:xfrm>
        </p:spPr>
        <p:txBody>
          <a:bodyPr>
            <a:normAutofit/>
          </a:bodyPr>
          <a:lstStyle/>
          <a:p>
            <a:pPr marL="114300" marR="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In the following respects, Revelation is unlike the uninspired apocalyptic books:</a:t>
            </a:r>
            <a:endParaRPr lang="en-US" sz="1400" dirty="0">
              <a:effectLst/>
              <a:latin typeface="Cambria" panose="02040503050406030204" pitchFamily="18" charset="0"/>
              <a:ea typeface="Times New Roman" panose="02020603050405020304" pitchFamily="18" charset="0"/>
            </a:endParaRPr>
          </a:p>
          <a:p>
            <a:pPr marL="114300" marR="0" algn="just">
              <a:lnSpc>
                <a:spcPct val="115000"/>
              </a:lnSpc>
              <a:spcBef>
                <a:spcPts val="0"/>
              </a:spcBef>
              <a:spcAft>
                <a:spcPts val="0"/>
              </a:spcAft>
            </a:pPr>
            <a:endParaRPr lang="en-US" sz="1400" dirty="0">
              <a:effectLst/>
              <a:latin typeface="Times New Roman" panose="02020603050405020304" pitchFamily="18" charset="0"/>
              <a:ea typeface="Times New Roman" panose="02020603050405020304" pitchFamily="18" charset="0"/>
            </a:endParaRPr>
          </a:p>
          <a:p>
            <a:pPr marL="228600" marR="0" algn="just">
              <a:lnSpc>
                <a:spcPct val="115000"/>
              </a:lnSpc>
              <a:spcBef>
                <a:spcPts val="0"/>
              </a:spcBef>
              <a:spcAft>
                <a:spcPts val="0"/>
              </a:spcAft>
            </a:pPr>
            <a:r>
              <a:rPr lang="en-US" sz="4000" dirty="0">
                <a:solidFill>
                  <a:srgbClr val="C00000"/>
                </a:solidFill>
                <a:effectLst/>
                <a:latin typeface="Cambria" panose="02040503050406030204" pitchFamily="18" charset="0"/>
                <a:ea typeface="Times New Roman" panose="02020603050405020304" pitchFamily="18" charset="0"/>
              </a:rPr>
              <a:t>a. It claims inspiration as a prophecy.</a:t>
            </a:r>
            <a:endParaRPr lang="en-US" sz="1400" dirty="0">
              <a:solidFill>
                <a:srgbClr val="C00000"/>
              </a:solidFill>
              <a:effectLst/>
              <a:latin typeface="Cambria" panose="02040503050406030204" pitchFamily="18" charset="0"/>
              <a:ea typeface="Times New Roman" panose="02020603050405020304" pitchFamily="18" charset="0"/>
            </a:endParaRPr>
          </a:p>
          <a:p>
            <a:pPr marL="971550" marR="0" indent="-742950" algn="just">
              <a:lnSpc>
                <a:spcPct val="115000"/>
              </a:lnSpc>
              <a:spcBef>
                <a:spcPts val="0"/>
              </a:spcBef>
              <a:spcAft>
                <a:spcPts val="0"/>
              </a:spcAft>
              <a:buAutoNum type="alphaLcPeriod"/>
            </a:pP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95730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24852" y="345241"/>
            <a:ext cx="11557416" cy="6400333"/>
          </a:xfrm>
        </p:spPr>
        <p:txBody>
          <a:bodyPr>
            <a:normAutofit/>
          </a:bodyPr>
          <a:lstStyle/>
          <a:p>
            <a:pPr marL="114300" marR="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In the following respects, Revelation is unlike the uninspired apocalyptic books:</a:t>
            </a:r>
            <a:endParaRPr lang="en-US" sz="1400" dirty="0">
              <a:effectLst/>
              <a:latin typeface="Cambria" panose="02040503050406030204" pitchFamily="18" charset="0"/>
              <a:ea typeface="Times New Roman" panose="02020603050405020304" pitchFamily="18" charset="0"/>
            </a:endParaRPr>
          </a:p>
          <a:p>
            <a:pPr marL="114300" marR="0" algn="just">
              <a:lnSpc>
                <a:spcPct val="115000"/>
              </a:lnSpc>
              <a:spcBef>
                <a:spcPts val="0"/>
              </a:spcBef>
              <a:spcAft>
                <a:spcPts val="0"/>
              </a:spcAft>
            </a:pPr>
            <a:endParaRPr lang="en-US" sz="1400" dirty="0">
              <a:effectLst/>
              <a:latin typeface="Times New Roman" panose="02020603050405020304" pitchFamily="18" charset="0"/>
              <a:ea typeface="Times New Roman" panose="02020603050405020304" pitchFamily="18" charset="0"/>
            </a:endParaRPr>
          </a:p>
          <a:p>
            <a:pPr marL="228600" marR="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a. It claims inspiration as a prophecy.</a:t>
            </a:r>
            <a:endParaRPr lang="en-US" sz="1400" dirty="0">
              <a:effectLst/>
              <a:latin typeface="Cambria" panose="02040503050406030204" pitchFamily="18" charset="0"/>
              <a:ea typeface="Times New Roman" panose="02020603050405020304" pitchFamily="18" charset="0"/>
            </a:endParaRPr>
          </a:p>
          <a:p>
            <a:pPr marL="971550" marR="0" indent="-742950" algn="just">
              <a:lnSpc>
                <a:spcPct val="115000"/>
              </a:lnSpc>
              <a:spcBef>
                <a:spcPts val="0"/>
              </a:spcBef>
              <a:spcAft>
                <a:spcPts val="0"/>
              </a:spcAft>
              <a:buAutoNum type="alphaLcPeriod"/>
            </a:pPr>
            <a:endParaRPr lang="en-US" sz="1400" dirty="0">
              <a:effectLst/>
              <a:latin typeface="Times New Roman" panose="02020603050405020304" pitchFamily="18" charset="0"/>
              <a:ea typeface="Times New Roman" panose="02020603050405020304" pitchFamily="18" charset="0"/>
            </a:endParaRPr>
          </a:p>
          <a:p>
            <a:pPr marL="228600" marR="0" algn="just">
              <a:lnSpc>
                <a:spcPct val="115000"/>
              </a:lnSpc>
              <a:spcBef>
                <a:spcPts val="0"/>
              </a:spcBef>
              <a:spcAft>
                <a:spcPts val="0"/>
              </a:spcAft>
            </a:pPr>
            <a:r>
              <a:rPr lang="en-US" sz="4000" dirty="0">
                <a:solidFill>
                  <a:srgbClr val="C00000"/>
                </a:solidFill>
                <a:effectLst/>
                <a:latin typeface="Cambria" panose="02040503050406030204" pitchFamily="18" charset="0"/>
                <a:ea typeface="Times New Roman" panose="02020603050405020304" pitchFamily="18" charset="0"/>
              </a:rPr>
              <a:t>b. It identifies by name its true author (John),</a:t>
            </a:r>
          </a:p>
          <a:p>
            <a:pPr marL="228600" marR="0" algn="just">
              <a:lnSpc>
                <a:spcPct val="115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rather than adopting a pseudonym.</a:t>
            </a:r>
            <a:endParaRPr lang="en-US" sz="1400" dirty="0">
              <a:solidFill>
                <a:srgbClr val="C00000"/>
              </a:solidFill>
              <a:effectLst/>
              <a:latin typeface="Cambria" panose="02040503050406030204" pitchFamily="18" charset="0"/>
              <a:ea typeface="Times New Roman" panose="02020603050405020304" pitchFamily="18" charset="0"/>
            </a:endParaRPr>
          </a:p>
          <a:p>
            <a:pPr marL="228600" marR="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1170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24852" y="345241"/>
            <a:ext cx="11557416" cy="6400333"/>
          </a:xfrm>
        </p:spPr>
        <p:txBody>
          <a:bodyPr>
            <a:normAutofit/>
          </a:bodyPr>
          <a:lstStyle/>
          <a:p>
            <a:pPr marL="114300" marR="0" algn="just">
              <a:lnSpc>
                <a:spcPct val="100000"/>
              </a:lnSpc>
              <a:spcBef>
                <a:spcPts val="0"/>
              </a:spcBef>
              <a:spcAft>
                <a:spcPts val="0"/>
              </a:spcAft>
            </a:pPr>
            <a:r>
              <a:rPr lang="en-US" sz="4000" dirty="0">
                <a:effectLst/>
                <a:latin typeface="Cambria" panose="02040503050406030204" pitchFamily="18" charset="0"/>
                <a:ea typeface="Times New Roman" panose="02020603050405020304" pitchFamily="18" charset="0"/>
              </a:rPr>
              <a:t>In the following respects, Revelation is unlike the uninspired apocalyptic books:</a:t>
            </a:r>
            <a:endParaRPr lang="en-US" sz="1400" dirty="0">
              <a:effectLst/>
              <a:latin typeface="Cambria" panose="02040503050406030204" pitchFamily="18" charset="0"/>
              <a:ea typeface="Times New Roman" panose="02020603050405020304" pitchFamily="18" charset="0"/>
            </a:endParaRPr>
          </a:p>
          <a:p>
            <a:pPr marL="114300" marR="0" algn="just">
              <a:lnSpc>
                <a:spcPct val="115000"/>
              </a:lnSpc>
              <a:spcBef>
                <a:spcPts val="0"/>
              </a:spcBef>
              <a:spcAft>
                <a:spcPts val="0"/>
              </a:spcAft>
            </a:pPr>
            <a:endParaRPr lang="en-US" sz="1400" dirty="0">
              <a:effectLst/>
              <a:latin typeface="Times New Roman" panose="02020603050405020304" pitchFamily="18" charset="0"/>
              <a:ea typeface="Times New Roman" panose="02020603050405020304" pitchFamily="18" charset="0"/>
            </a:endParaRPr>
          </a:p>
          <a:p>
            <a:pPr marL="228600" marR="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a. It claims inspiration as a prophecy.</a:t>
            </a:r>
            <a:endParaRPr lang="en-US" sz="1400" dirty="0">
              <a:effectLst/>
              <a:latin typeface="Cambria" panose="02040503050406030204" pitchFamily="18" charset="0"/>
              <a:ea typeface="Times New Roman" panose="02020603050405020304" pitchFamily="18" charset="0"/>
            </a:endParaRPr>
          </a:p>
          <a:p>
            <a:pPr marL="971550" marR="0" indent="-742950" algn="just">
              <a:lnSpc>
                <a:spcPct val="115000"/>
              </a:lnSpc>
              <a:spcBef>
                <a:spcPts val="0"/>
              </a:spcBef>
              <a:spcAft>
                <a:spcPts val="0"/>
              </a:spcAft>
              <a:buAutoNum type="alphaLcPeriod"/>
            </a:pPr>
            <a:endParaRPr lang="en-US" sz="1400" dirty="0">
              <a:effectLst/>
              <a:latin typeface="Times New Roman" panose="02020603050405020304" pitchFamily="18" charset="0"/>
              <a:ea typeface="Times New Roman" panose="02020603050405020304" pitchFamily="18" charset="0"/>
            </a:endParaRPr>
          </a:p>
          <a:p>
            <a:pPr marL="228600" marR="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b. It identifies by name its true author (John),</a:t>
            </a:r>
          </a:p>
          <a:p>
            <a:pPr marL="228600" marR="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    </a:t>
            </a:r>
            <a:r>
              <a:rPr lang="en-US" sz="4000" dirty="0">
                <a:effectLst/>
                <a:latin typeface="Cambria" panose="02040503050406030204" pitchFamily="18" charset="0"/>
                <a:ea typeface="Times New Roman" panose="02020603050405020304" pitchFamily="18" charset="0"/>
              </a:rPr>
              <a:t> rather than adopting a pseudonym.</a:t>
            </a:r>
            <a:endParaRPr lang="en-US" sz="1400" dirty="0">
              <a:effectLst/>
              <a:latin typeface="Cambria" panose="02040503050406030204" pitchFamily="18" charset="0"/>
              <a:ea typeface="Times New Roman" panose="02020603050405020304" pitchFamily="18" charset="0"/>
            </a:endParaRPr>
          </a:p>
          <a:p>
            <a:pPr marL="228600" marR="0" algn="just">
              <a:lnSpc>
                <a:spcPct val="115000"/>
              </a:lnSpc>
              <a:spcBef>
                <a:spcPts val="0"/>
              </a:spcBef>
              <a:spcAft>
                <a:spcPts val="0"/>
              </a:spcAft>
            </a:pPr>
            <a:endParaRPr lang="en-US" sz="1400" dirty="0">
              <a:effectLst/>
              <a:latin typeface="Times New Roman" panose="02020603050405020304" pitchFamily="18" charset="0"/>
              <a:ea typeface="Times New Roman" panose="02020603050405020304" pitchFamily="18" charset="0"/>
            </a:endParaRPr>
          </a:p>
          <a:p>
            <a:pPr marL="228600" marR="0" algn="just">
              <a:lnSpc>
                <a:spcPct val="115000"/>
              </a:lnSpc>
              <a:spcBef>
                <a:spcPts val="0"/>
              </a:spcBef>
              <a:spcAft>
                <a:spcPts val="0"/>
              </a:spcAft>
            </a:pPr>
            <a:r>
              <a:rPr lang="en-US" sz="4000" dirty="0">
                <a:solidFill>
                  <a:srgbClr val="C00000"/>
                </a:solidFill>
                <a:effectLst/>
                <a:latin typeface="Cambria" panose="02040503050406030204" pitchFamily="18" charset="0"/>
                <a:ea typeface="Times New Roman" panose="02020603050405020304" pitchFamily="18" charset="0"/>
              </a:rPr>
              <a:t>c. It makes a moral appeal and calls for repentance. </a:t>
            </a:r>
            <a:endParaRPr lang="en-US" sz="40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141204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99803" y="164891"/>
            <a:ext cx="11437494" cy="6520721"/>
          </a:xfrm>
        </p:spPr>
        <p:txBody>
          <a:bodyPr>
            <a:normAutofit/>
          </a:bodyPr>
          <a:lstStyle/>
          <a:p>
            <a:r>
              <a:rPr lang="en-US" sz="3800" b="1" dirty="0">
                <a:solidFill>
                  <a:srgbClr val="C00000"/>
                </a:solidFill>
                <a:latin typeface="Cambria" panose="02040503050406030204" pitchFamily="18" charset="0"/>
              </a:rPr>
              <a:t>Elements of Apocalyptic Symbolism in Revelation</a:t>
            </a:r>
          </a:p>
          <a:p>
            <a:endParaRPr lang="en-US" sz="1900" b="1" i="1" dirty="0"/>
          </a:p>
          <a:p>
            <a:pPr marL="342900" marR="0" indent="-114300" algn="just">
              <a:lnSpc>
                <a:spcPct val="115000"/>
              </a:lnSpc>
              <a:spcBef>
                <a:spcPts val="0"/>
              </a:spcBef>
              <a:spcAft>
                <a:spcPts val="0"/>
              </a:spcAft>
            </a:pPr>
            <a:r>
              <a:rPr lang="en-US" sz="4300" dirty="0">
                <a:effectLst/>
                <a:latin typeface="Cambria" panose="02040503050406030204" pitchFamily="18" charset="0"/>
                <a:ea typeface="Times New Roman" panose="02020603050405020304" pitchFamily="18" charset="0"/>
              </a:rPr>
              <a:t> </a:t>
            </a:r>
            <a:endParaRPr lang="en-US" sz="4300" dirty="0">
              <a:effectLst/>
              <a:latin typeface="Times New Roman" panose="02020603050405020304" pitchFamily="18" charset="0"/>
              <a:ea typeface="Times New Roman" panose="02020603050405020304" pitchFamily="18" charset="0"/>
            </a:endParaRPr>
          </a:p>
          <a:p>
            <a:endParaRPr lang="en-US" sz="2000" b="1" i="1" dirty="0"/>
          </a:p>
        </p:txBody>
      </p:sp>
    </p:spTree>
    <p:extLst>
      <p:ext uri="{BB962C8B-B14F-4D97-AF65-F5344CB8AC3E}">
        <p14:creationId xmlns:p14="http://schemas.microsoft.com/office/powerpoint/2010/main" val="41481607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99803" y="164891"/>
            <a:ext cx="11437494" cy="6520721"/>
          </a:xfrm>
        </p:spPr>
        <p:txBody>
          <a:bodyPr>
            <a:normAutofit/>
          </a:bodyPr>
          <a:lstStyle/>
          <a:p>
            <a:r>
              <a:rPr lang="en-US" sz="3800" b="1" dirty="0">
                <a:latin typeface="Cambria" panose="02040503050406030204" pitchFamily="18" charset="0"/>
              </a:rPr>
              <a:t>Elements of Apocalyptic Symbolism in Revelation</a:t>
            </a:r>
          </a:p>
          <a:p>
            <a:endParaRPr lang="en-US" sz="1900" b="1" i="1" dirty="0"/>
          </a:p>
          <a:p>
            <a:pPr marL="800100" marR="0" indent="-571500" algn="just">
              <a:lnSpc>
                <a:spcPct val="100000"/>
              </a:lnSpc>
              <a:spcBef>
                <a:spcPts val="0"/>
              </a:spcBef>
              <a:spcAft>
                <a:spcPts val="0"/>
              </a:spcAft>
              <a:buFont typeface="Wingdings" pitchFamily="2" charset="2"/>
              <a:buChar char="Ø"/>
            </a:pPr>
            <a:r>
              <a:rPr lang="en-US" sz="4000" dirty="0">
                <a:solidFill>
                  <a:srgbClr val="C00000"/>
                </a:solidFill>
                <a:effectLst/>
                <a:latin typeface="Cambria" panose="02040503050406030204" pitchFamily="18" charset="0"/>
                <a:ea typeface="Times New Roman" panose="02020603050405020304" pitchFamily="18" charset="0"/>
              </a:rPr>
              <a:t>People, nations, spiritual personages depicted as animals (e.g. a Lamb, a dragon, beasts, locusts, etc.);</a:t>
            </a:r>
            <a:endParaRPr lang="en-US" sz="4000" dirty="0">
              <a:solidFill>
                <a:srgbClr val="C00000"/>
              </a:solidFill>
              <a:effectLst/>
              <a:latin typeface="Times New Roman" panose="02020603050405020304" pitchFamily="18" charset="0"/>
              <a:ea typeface="Times New Roman" panose="02020603050405020304" pitchFamily="18" charset="0"/>
            </a:endParaRPr>
          </a:p>
          <a:p>
            <a:pPr marL="342900" marR="0" indent="-114300" algn="just">
              <a:lnSpc>
                <a:spcPct val="115000"/>
              </a:lnSpc>
              <a:spcBef>
                <a:spcPts val="0"/>
              </a:spcBef>
              <a:spcAft>
                <a:spcPts val="0"/>
              </a:spcAft>
            </a:pPr>
            <a:r>
              <a:rPr lang="en-US" sz="1900" dirty="0">
                <a:effectLst/>
                <a:latin typeface="Cambria" panose="02040503050406030204" pitchFamily="18" charset="0"/>
                <a:ea typeface="Times New Roman" panose="02020603050405020304" pitchFamily="18" charset="0"/>
              </a:rPr>
              <a:t> </a:t>
            </a:r>
            <a:endParaRPr lang="en-US" sz="1900" dirty="0">
              <a:effectLst/>
              <a:latin typeface="Times New Roman" panose="02020603050405020304" pitchFamily="18" charset="0"/>
              <a:ea typeface="Times New Roman" panose="02020603050405020304" pitchFamily="18" charset="0"/>
            </a:endParaRPr>
          </a:p>
          <a:p>
            <a:pPr marL="342900" marR="0" indent="-114300" algn="just">
              <a:lnSpc>
                <a:spcPct val="115000"/>
              </a:lnSpc>
              <a:spcBef>
                <a:spcPts val="0"/>
              </a:spcBef>
              <a:spcAft>
                <a:spcPts val="0"/>
              </a:spcAft>
            </a:pPr>
            <a:r>
              <a:rPr lang="en-US" sz="4300" dirty="0">
                <a:effectLst/>
                <a:latin typeface="Cambria" panose="02040503050406030204" pitchFamily="18" charset="0"/>
                <a:ea typeface="Times New Roman" panose="02020603050405020304" pitchFamily="18" charset="0"/>
              </a:rPr>
              <a:t> </a:t>
            </a:r>
            <a:endParaRPr lang="en-US" sz="4300" dirty="0">
              <a:effectLst/>
              <a:latin typeface="Times New Roman" panose="02020603050405020304" pitchFamily="18" charset="0"/>
              <a:ea typeface="Times New Roman" panose="02020603050405020304" pitchFamily="18" charset="0"/>
            </a:endParaRPr>
          </a:p>
          <a:p>
            <a:endParaRPr lang="en-US" sz="2000" b="1" i="1" dirty="0"/>
          </a:p>
        </p:txBody>
      </p:sp>
    </p:spTree>
    <p:extLst>
      <p:ext uri="{BB962C8B-B14F-4D97-AF65-F5344CB8AC3E}">
        <p14:creationId xmlns:p14="http://schemas.microsoft.com/office/powerpoint/2010/main" val="8479902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99803" y="164891"/>
            <a:ext cx="11437494" cy="6520721"/>
          </a:xfrm>
        </p:spPr>
        <p:txBody>
          <a:bodyPr>
            <a:normAutofit/>
          </a:bodyPr>
          <a:lstStyle/>
          <a:p>
            <a:r>
              <a:rPr lang="en-US" sz="3800" b="1" dirty="0">
                <a:latin typeface="Cambria" panose="02040503050406030204" pitchFamily="18" charset="0"/>
              </a:rPr>
              <a:t>Elements of Apocalyptic Symbolism in Revelation</a:t>
            </a:r>
            <a:endParaRPr lang="en-US" sz="1900" b="1" dirty="0">
              <a:latin typeface="Cambria" panose="02040503050406030204" pitchFamily="18" charset="0"/>
            </a:endParaRPr>
          </a:p>
          <a:p>
            <a:pPr>
              <a:lnSpc>
                <a:spcPct val="100000"/>
              </a:lnSpc>
            </a:pPr>
            <a:endParaRPr lang="en-US" sz="1900" b="1" i="1" dirty="0"/>
          </a:p>
          <a:p>
            <a:pPr marL="800100" marR="0" indent="-571500" algn="l">
              <a:lnSpc>
                <a:spcPct val="100000"/>
              </a:lnSpc>
              <a:spcBef>
                <a:spcPts val="0"/>
              </a:spcBef>
              <a:spcAft>
                <a:spcPts val="0"/>
              </a:spcAft>
              <a:buFont typeface="Wingdings" pitchFamily="2" charset="2"/>
              <a:buChar char="Ø"/>
            </a:pPr>
            <a:r>
              <a:rPr lang="en-US" sz="4000" dirty="0">
                <a:effectLst/>
                <a:latin typeface="Cambria" panose="02040503050406030204" pitchFamily="18" charset="0"/>
                <a:ea typeface="Times New Roman" panose="02020603050405020304" pitchFamily="18" charset="0"/>
              </a:rPr>
              <a:t>People, nations, spiritual personages depicted as animals (e.g. a Lamb, a dragon, beasts, locusts, etc.);</a:t>
            </a:r>
            <a:endParaRPr lang="en-US" sz="4000" dirty="0">
              <a:effectLst/>
              <a:latin typeface="Times New Roman" panose="02020603050405020304" pitchFamily="18" charset="0"/>
              <a:ea typeface="Times New Roman" panose="02020603050405020304" pitchFamily="18" charset="0"/>
            </a:endParaRPr>
          </a:p>
          <a:p>
            <a:pPr marL="228600" marR="0" algn="just">
              <a:lnSpc>
                <a:spcPct val="100000"/>
              </a:lnSpc>
              <a:spcBef>
                <a:spcPts val="0"/>
              </a:spcBef>
              <a:spcAft>
                <a:spcPts val="0"/>
              </a:spcAft>
            </a:pPr>
            <a:endParaRPr lang="en-US" sz="1900" dirty="0">
              <a:effectLst/>
              <a:latin typeface="Times New Roman" panose="02020603050405020304" pitchFamily="18" charset="0"/>
              <a:ea typeface="Times New Roman" panose="02020603050405020304" pitchFamily="18" charset="0"/>
            </a:endParaRPr>
          </a:p>
          <a:p>
            <a:pPr marL="800100" marR="0" indent="-571500" algn="just">
              <a:lnSpc>
                <a:spcPct val="100000"/>
              </a:lnSpc>
              <a:spcBef>
                <a:spcPts val="0"/>
              </a:spcBef>
              <a:spcAft>
                <a:spcPts val="0"/>
              </a:spcAft>
              <a:buFont typeface="Wingdings" pitchFamily="2" charset="2"/>
              <a:buChar char="Ø"/>
            </a:pPr>
            <a:r>
              <a:rPr lang="en-US" sz="4000" dirty="0">
                <a:solidFill>
                  <a:srgbClr val="C00000"/>
                </a:solidFill>
                <a:effectLst/>
                <a:latin typeface="Cambria" panose="02040503050406030204" pitchFamily="18" charset="0"/>
                <a:ea typeface="Times New Roman" panose="02020603050405020304" pitchFamily="18" charset="0"/>
              </a:rPr>
              <a:t>Two women (harlot and bride) are two cities</a:t>
            </a:r>
          </a:p>
          <a:p>
            <a:pPr marL="34290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(Babylon and New Jerusalem); </a:t>
            </a:r>
            <a:endParaRPr lang="en-US" sz="4000" dirty="0">
              <a:solidFill>
                <a:srgbClr val="C00000"/>
              </a:solidFill>
              <a:effectLst/>
              <a:latin typeface="Times New Roman" panose="02020603050405020304" pitchFamily="18" charset="0"/>
              <a:ea typeface="Times New Roman" panose="02020603050405020304" pitchFamily="18" charset="0"/>
            </a:endParaRPr>
          </a:p>
          <a:p>
            <a:pPr marL="342900" marR="0" indent="-114300" algn="just">
              <a:lnSpc>
                <a:spcPct val="115000"/>
              </a:lnSpc>
              <a:spcBef>
                <a:spcPts val="0"/>
              </a:spcBef>
              <a:spcAft>
                <a:spcPts val="0"/>
              </a:spcAft>
            </a:pPr>
            <a:r>
              <a:rPr lang="en-US" sz="4300" dirty="0">
                <a:effectLst/>
                <a:latin typeface="Cambria" panose="02040503050406030204" pitchFamily="18" charset="0"/>
                <a:ea typeface="Times New Roman" panose="02020603050405020304" pitchFamily="18" charset="0"/>
              </a:rPr>
              <a:t> </a:t>
            </a:r>
            <a:endParaRPr lang="en-US" sz="4300" dirty="0">
              <a:effectLst/>
              <a:latin typeface="Times New Roman" panose="02020603050405020304" pitchFamily="18" charset="0"/>
              <a:ea typeface="Times New Roman" panose="02020603050405020304" pitchFamily="18" charset="0"/>
            </a:endParaRPr>
          </a:p>
          <a:p>
            <a:endParaRPr lang="en-US" sz="2000" b="1" i="1" dirty="0"/>
          </a:p>
        </p:txBody>
      </p:sp>
    </p:spTree>
    <p:extLst>
      <p:ext uri="{BB962C8B-B14F-4D97-AF65-F5344CB8AC3E}">
        <p14:creationId xmlns:p14="http://schemas.microsoft.com/office/powerpoint/2010/main" val="29369181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89635" y="168639"/>
            <a:ext cx="11640560" cy="6520721"/>
          </a:xfrm>
        </p:spPr>
        <p:txBody>
          <a:bodyPr>
            <a:normAutofit/>
          </a:bodyPr>
          <a:lstStyle/>
          <a:p>
            <a:r>
              <a:rPr lang="en-US" sz="3800" b="1" dirty="0">
                <a:latin typeface="Cambria" panose="02040503050406030204" pitchFamily="18" charset="0"/>
              </a:rPr>
              <a:t>Elements of Apocalyptic Symbolism in Revelation</a:t>
            </a:r>
          </a:p>
          <a:p>
            <a:pPr marL="342900" marR="0" indent="-114300" algn="just">
              <a:lnSpc>
                <a:spcPct val="115000"/>
              </a:lnSpc>
              <a:spcBef>
                <a:spcPts val="0"/>
              </a:spcBef>
              <a:spcAft>
                <a:spcPts val="0"/>
              </a:spcAft>
            </a:pPr>
            <a:r>
              <a:rPr lang="en-US" dirty="0">
                <a:effectLst/>
                <a:latin typeface="Cambria" panose="020405030504060302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800100" marR="0" indent="-571500" algn="just">
              <a:lnSpc>
                <a:spcPct val="100000"/>
              </a:lnSpc>
              <a:spcBef>
                <a:spcPts val="0"/>
              </a:spcBef>
              <a:spcAft>
                <a:spcPts val="0"/>
              </a:spcAft>
              <a:buFont typeface="Wingdings" pitchFamily="2" charset="2"/>
              <a:buChar char="Ø"/>
            </a:pPr>
            <a:r>
              <a:rPr lang="en-US" sz="4000" dirty="0">
                <a:solidFill>
                  <a:srgbClr val="C00000"/>
                </a:solidFill>
                <a:effectLst/>
                <a:latin typeface="Cambria" panose="02040503050406030204" pitchFamily="18" charset="0"/>
                <a:ea typeface="Cambria" panose="02040503050406030204" pitchFamily="18" charset="0"/>
              </a:rPr>
              <a:t>Symbolic names [e.g. Jezebel (2:20), Egypt and</a:t>
            </a:r>
          </a:p>
          <a:p>
            <a:pPr marL="34290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Cambria" panose="02040503050406030204" pitchFamily="18" charset="0"/>
              </a:rPr>
              <a:t> </a:t>
            </a:r>
            <a:r>
              <a:rPr lang="en-US" sz="4000" dirty="0">
                <a:solidFill>
                  <a:srgbClr val="C00000"/>
                </a:solidFill>
                <a:effectLst/>
                <a:latin typeface="Cambria" panose="02040503050406030204" pitchFamily="18" charset="0"/>
                <a:ea typeface="Cambria" panose="02040503050406030204" pitchFamily="18" charset="0"/>
              </a:rPr>
              <a:t>    Sodom (11:8), and Babylon (17:5)]</a:t>
            </a:r>
          </a:p>
          <a:p>
            <a:pPr marL="342900" marR="0" indent="-114300" algn="just">
              <a:lnSpc>
                <a:spcPct val="115000"/>
              </a:lnSpc>
              <a:spcBef>
                <a:spcPts val="0"/>
              </a:spcBef>
              <a:spcAft>
                <a:spcPts val="0"/>
              </a:spcAft>
            </a:pPr>
            <a:r>
              <a:rPr lang="en-US" dirty="0">
                <a:effectLst/>
                <a:latin typeface="Cambria" panose="020405030504060302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endParaRPr lang="en-US" sz="1900" b="1" i="1" dirty="0"/>
          </a:p>
          <a:p>
            <a:pPr marL="342900" marR="0" indent="-114300" algn="just">
              <a:lnSpc>
                <a:spcPct val="115000"/>
              </a:lnSpc>
              <a:spcBef>
                <a:spcPts val="0"/>
              </a:spcBef>
              <a:spcAft>
                <a:spcPts val="0"/>
              </a:spcAft>
            </a:pPr>
            <a:r>
              <a:rPr lang="en-US" sz="4300" dirty="0">
                <a:effectLst/>
                <a:latin typeface="Cambria" panose="02040503050406030204" pitchFamily="18" charset="0"/>
                <a:ea typeface="Times New Roman" panose="02020603050405020304" pitchFamily="18" charset="0"/>
              </a:rPr>
              <a:t> </a:t>
            </a:r>
            <a:endParaRPr lang="en-US" sz="4300" dirty="0">
              <a:effectLst/>
              <a:latin typeface="Times New Roman" panose="02020603050405020304" pitchFamily="18" charset="0"/>
              <a:ea typeface="Times New Roman" panose="02020603050405020304" pitchFamily="18" charset="0"/>
            </a:endParaRPr>
          </a:p>
          <a:p>
            <a:endParaRPr lang="en-US" sz="2000" b="1" i="1" dirty="0"/>
          </a:p>
        </p:txBody>
      </p:sp>
    </p:spTree>
    <p:extLst>
      <p:ext uri="{BB962C8B-B14F-4D97-AF65-F5344CB8AC3E}">
        <p14:creationId xmlns:p14="http://schemas.microsoft.com/office/powerpoint/2010/main" val="399030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R="0" algn="just">
              <a:lnSpc>
                <a:spcPct val="115000"/>
              </a:lnSpc>
              <a:spcBef>
                <a:spcPts val="0"/>
              </a:spcBef>
              <a:spcAft>
                <a:spcPts val="0"/>
              </a:spcAft>
            </a:pPr>
            <a:r>
              <a:rPr lang="en-US" sz="4800" b="1" i="1" u="none" strike="noStrike" kern="0" dirty="0">
                <a:effectLst/>
                <a:latin typeface="Cambria" panose="02040503050406030204" pitchFamily="18" charset="0"/>
              </a:rPr>
              <a:t>I.  A Paradoxical book</a:t>
            </a:r>
          </a:p>
          <a:p>
            <a:pPr marR="0" algn="just">
              <a:lnSpc>
                <a:spcPct val="115000"/>
              </a:lnSpc>
              <a:spcBef>
                <a:spcPts val="0"/>
              </a:spcBef>
              <a:spcAft>
                <a:spcPts val="0"/>
              </a:spcAft>
            </a:pPr>
            <a:endParaRPr lang="en-US" sz="1800" b="1" i="1" u="sng" kern="0" dirty="0">
              <a:latin typeface="Times New Roman" panose="02020603050405020304" pitchFamily="18" charset="0"/>
            </a:endParaRPr>
          </a:p>
          <a:p>
            <a:pPr lvl="1" algn="just">
              <a:lnSpc>
                <a:spcPct val="100000"/>
              </a:lnSpc>
              <a:spcBef>
                <a:spcPts val="0"/>
              </a:spcBef>
            </a:pPr>
            <a:r>
              <a:rPr lang="en-US" sz="4000" dirty="0">
                <a:effectLst/>
                <a:latin typeface="Cambria" panose="02040503050406030204" pitchFamily="18" charset="0"/>
                <a:ea typeface="Times New Roman" panose="02020603050405020304" pitchFamily="18" charset="0"/>
              </a:rPr>
              <a:t>B. The only book promising a blessing to those</a:t>
            </a:r>
          </a:p>
          <a:p>
            <a:pPr algn="just">
              <a:lnSpc>
                <a:spcPct val="100000"/>
              </a:lnSpc>
              <a:spcBef>
                <a:spcPts val="0"/>
              </a:spcBef>
            </a:pPr>
            <a:r>
              <a:rPr lang="en-US" sz="4000" dirty="0">
                <a:effectLst/>
                <a:latin typeface="Cambria" panose="02040503050406030204" pitchFamily="18" charset="0"/>
                <a:ea typeface="Times New Roman" panose="02020603050405020304" pitchFamily="18" charset="0"/>
              </a:rPr>
              <a:t>          who read it and keep its words (1:3). </a:t>
            </a:r>
          </a:p>
          <a:p>
            <a:pPr algn="just">
              <a:lnSpc>
                <a:spcPct val="115000"/>
              </a:lnSpc>
              <a:spcBef>
                <a:spcPts val="0"/>
              </a:spcBef>
            </a:pPr>
            <a:r>
              <a:rPr lang="en-US" sz="5100" dirty="0">
                <a:latin typeface="Cambria" panose="02040503050406030204" pitchFamily="18" charset="0"/>
                <a:ea typeface="Times New Roman" panose="02020603050405020304" pitchFamily="18" charset="0"/>
              </a:rPr>
              <a:t>     </a:t>
            </a:r>
          </a:p>
          <a:p>
            <a:pPr algn="just">
              <a:lnSpc>
                <a:spcPct val="115000"/>
              </a:lnSpc>
              <a:spcBef>
                <a:spcPts val="0"/>
              </a:spcBef>
            </a:pPr>
            <a:r>
              <a:rPr lang="en-US" sz="5100" dirty="0">
                <a:latin typeface="Cambria" panose="02040503050406030204" pitchFamily="18" charset="0"/>
                <a:ea typeface="Times New Roman" panose="02020603050405020304" pitchFamily="18" charset="0"/>
              </a:rPr>
              <a:t>     </a:t>
            </a:r>
            <a:endParaRPr lang="en-US" sz="6400"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344433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69736" y="168639"/>
            <a:ext cx="11633994" cy="6520721"/>
          </a:xfrm>
        </p:spPr>
        <p:txBody>
          <a:bodyPr>
            <a:normAutofit/>
          </a:bodyPr>
          <a:lstStyle/>
          <a:p>
            <a:r>
              <a:rPr lang="en-US" sz="3800" b="1" dirty="0">
                <a:latin typeface="Cambria" panose="02040503050406030204" pitchFamily="18" charset="0"/>
              </a:rPr>
              <a:t>Elements of Apocalyptic Symbolism in Revelation</a:t>
            </a:r>
          </a:p>
          <a:p>
            <a:pPr marL="342900" marR="0" indent="-114300" algn="just">
              <a:lnSpc>
                <a:spcPct val="115000"/>
              </a:lnSpc>
              <a:spcBef>
                <a:spcPts val="0"/>
              </a:spcBef>
              <a:spcAft>
                <a:spcPts val="0"/>
              </a:spcAft>
            </a:pPr>
            <a:r>
              <a:rPr lang="en-US" dirty="0">
                <a:effectLst/>
                <a:latin typeface="Cambria" panose="020405030504060302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800100" marR="0" indent="-571500" algn="just">
              <a:lnSpc>
                <a:spcPct val="100000"/>
              </a:lnSpc>
              <a:spcBef>
                <a:spcPts val="0"/>
              </a:spcBef>
              <a:spcAft>
                <a:spcPts val="0"/>
              </a:spcAft>
              <a:buFont typeface="Wingdings" pitchFamily="2" charset="2"/>
              <a:buChar char="Ø"/>
            </a:pPr>
            <a:r>
              <a:rPr lang="en-US" sz="4000" dirty="0">
                <a:effectLst/>
                <a:latin typeface="Cambria" panose="02040503050406030204" pitchFamily="18" charset="0"/>
                <a:ea typeface="Times New Roman" panose="02020603050405020304" pitchFamily="18" charset="0"/>
              </a:rPr>
              <a:t>Symbolic names [e.g. Jezebel (2:20), Egypt and</a:t>
            </a:r>
          </a:p>
          <a:p>
            <a:pPr marL="228600" marR="0" algn="just">
              <a:lnSpc>
                <a:spcPct val="100000"/>
              </a:lnSpc>
              <a:spcBef>
                <a:spcPts val="0"/>
              </a:spcBef>
              <a:spcAft>
                <a:spcPts val="0"/>
              </a:spcAft>
            </a:pPr>
            <a:r>
              <a:rPr lang="en-US" sz="4000" dirty="0">
                <a:effectLst/>
                <a:latin typeface="Cambria" panose="02040503050406030204" pitchFamily="18" charset="0"/>
                <a:ea typeface="Times New Roman" panose="02020603050405020304" pitchFamily="18" charset="0"/>
              </a:rPr>
              <a:t>      Sodom (11:8), and Babylon (17:5)]</a:t>
            </a:r>
            <a:endParaRPr lang="en-US" dirty="0">
              <a:effectLst/>
              <a:latin typeface="Times New Roman" panose="02020603050405020304" pitchFamily="18" charset="0"/>
              <a:ea typeface="Times New Roman" panose="02020603050405020304" pitchFamily="18" charset="0"/>
            </a:endParaRPr>
          </a:p>
          <a:p>
            <a:pPr marL="228600" marR="0" algn="just">
              <a:lnSpc>
                <a:spcPct val="100000"/>
              </a:lnSpc>
              <a:spcBef>
                <a:spcPts val="0"/>
              </a:spcBef>
              <a:spcAft>
                <a:spcPts val="0"/>
              </a:spcAft>
            </a:pPr>
            <a:r>
              <a:rPr lang="en-US" sz="1800" dirty="0">
                <a:effectLst/>
                <a:latin typeface="Cambria" panose="020405030504060302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800100" marR="0" indent="-571500" algn="just">
              <a:lnSpc>
                <a:spcPct val="100000"/>
              </a:lnSpc>
              <a:spcBef>
                <a:spcPts val="0"/>
              </a:spcBef>
              <a:spcAft>
                <a:spcPts val="0"/>
              </a:spcAft>
              <a:buFont typeface="Wingdings" pitchFamily="2" charset="2"/>
              <a:buChar char="Ø"/>
            </a:pPr>
            <a:r>
              <a:rPr lang="en-US" sz="4000" dirty="0">
                <a:solidFill>
                  <a:srgbClr val="C00000"/>
                </a:solidFill>
                <a:effectLst/>
                <a:latin typeface="Cambria" panose="02040503050406030204" pitchFamily="18" charset="0"/>
                <a:ea typeface="Times New Roman" panose="02020603050405020304" pitchFamily="18" charset="0"/>
              </a:rPr>
              <a:t>Frequent cosmic disruptions: sun &amp; moon</a:t>
            </a:r>
          </a:p>
          <a:p>
            <a:pPr marL="22860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darkened, stars falling, 100-pound hailstones</a:t>
            </a:r>
            <a:endParaRPr lang="en-US" sz="4000" dirty="0">
              <a:solidFill>
                <a:srgbClr val="C00000"/>
              </a:solidFill>
              <a:effectLst/>
              <a:latin typeface="Times New Roman" panose="02020603050405020304" pitchFamily="18" charset="0"/>
              <a:ea typeface="Times New Roman" panose="02020603050405020304" pitchFamily="18" charset="0"/>
            </a:endParaRPr>
          </a:p>
          <a:p>
            <a:endParaRPr lang="en-US" sz="1900" b="1" i="1" dirty="0"/>
          </a:p>
          <a:p>
            <a:pPr marL="342900" marR="0" indent="-114300" algn="just">
              <a:lnSpc>
                <a:spcPct val="115000"/>
              </a:lnSpc>
              <a:spcBef>
                <a:spcPts val="0"/>
              </a:spcBef>
              <a:spcAft>
                <a:spcPts val="0"/>
              </a:spcAft>
            </a:pPr>
            <a:r>
              <a:rPr lang="en-US" sz="4300" dirty="0">
                <a:effectLst/>
                <a:latin typeface="Cambria" panose="02040503050406030204" pitchFamily="18" charset="0"/>
                <a:ea typeface="Times New Roman" panose="02020603050405020304" pitchFamily="18" charset="0"/>
              </a:rPr>
              <a:t> </a:t>
            </a:r>
            <a:endParaRPr lang="en-US" sz="4300" dirty="0">
              <a:effectLst/>
              <a:latin typeface="Times New Roman" panose="02020603050405020304" pitchFamily="18" charset="0"/>
              <a:ea typeface="Times New Roman" panose="02020603050405020304" pitchFamily="18" charset="0"/>
            </a:endParaRPr>
          </a:p>
          <a:p>
            <a:endParaRPr lang="en-US" sz="2000" b="1" i="1" dirty="0"/>
          </a:p>
        </p:txBody>
      </p:sp>
    </p:spTree>
    <p:extLst>
      <p:ext uri="{BB962C8B-B14F-4D97-AF65-F5344CB8AC3E}">
        <p14:creationId xmlns:p14="http://schemas.microsoft.com/office/powerpoint/2010/main" val="27009150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89634" y="168639"/>
            <a:ext cx="11617377" cy="6520721"/>
          </a:xfrm>
        </p:spPr>
        <p:txBody>
          <a:bodyPr>
            <a:normAutofit/>
          </a:bodyPr>
          <a:lstStyle/>
          <a:p>
            <a:r>
              <a:rPr lang="en-US" sz="3800" b="1" dirty="0">
                <a:latin typeface="Cambria" panose="02040503050406030204" pitchFamily="18" charset="0"/>
              </a:rPr>
              <a:t>Elements of Apocalyptic Symbolism in Revelation</a:t>
            </a:r>
          </a:p>
          <a:p>
            <a:endParaRPr lang="en-US" b="1" i="1" dirty="0"/>
          </a:p>
          <a:p>
            <a:pPr marL="800100" marR="0" indent="-571500" algn="just">
              <a:lnSpc>
                <a:spcPct val="100000"/>
              </a:lnSpc>
              <a:spcBef>
                <a:spcPts val="0"/>
              </a:spcBef>
              <a:spcAft>
                <a:spcPts val="0"/>
              </a:spcAft>
              <a:buFont typeface="Wingdings" pitchFamily="2" charset="2"/>
              <a:buChar char="Ø"/>
            </a:pPr>
            <a:r>
              <a:rPr lang="en-US" sz="4000" dirty="0">
                <a:solidFill>
                  <a:srgbClr val="C00000"/>
                </a:solidFill>
                <a:effectLst/>
                <a:latin typeface="Cambria" panose="02040503050406030204" pitchFamily="18" charset="0"/>
                <a:ea typeface="Cambria" panose="02040503050406030204" pitchFamily="18" charset="0"/>
              </a:rPr>
              <a:t>Numbers that convey concepts, rather than</a:t>
            </a:r>
          </a:p>
          <a:p>
            <a:pPr marL="34290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Cambria" panose="02040503050406030204" pitchFamily="18" charset="0"/>
              </a:rPr>
              <a:t>    </a:t>
            </a:r>
            <a:r>
              <a:rPr lang="en-US" sz="4000" dirty="0">
                <a:solidFill>
                  <a:srgbClr val="C00000"/>
                </a:solidFill>
                <a:effectLst/>
                <a:latin typeface="Cambria" panose="02040503050406030204" pitchFamily="18" charset="0"/>
                <a:ea typeface="Cambria" panose="02040503050406030204" pitchFamily="18" charset="0"/>
              </a:rPr>
              <a:t> statistical units:</a:t>
            </a:r>
          </a:p>
          <a:p>
            <a:endParaRPr lang="en-US" sz="2000" b="1" i="1" dirty="0"/>
          </a:p>
        </p:txBody>
      </p:sp>
    </p:spTree>
    <p:extLst>
      <p:ext uri="{BB962C8B-B14F-4D97-AF65-F5344CB8AC3E}">
        <p14:creationId xmlns:p14="http://schemas.microsoft.com/office/powerpoint/2010/main" val="580977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00650" y="168639"/>
            <a:ext cx="11617377" cy="6520721"/>
          </a:xfrm>
        </p:spPr>
        <p:txBody>
          <a:bodyPr>
            <a:normAutofit/>
          </a:bodyPr>
          <a:lstStyle/>
          <a:p>
            <a:r>
              <a:rPr lang="en-US" sz="3800" b="1" dirty="0">
                <a:latin typeface="Cambria" panose="02040503050406030204" pitchFamily="18" charset="0"/>
              </a:rPr>
              <a:t>Elements of Apocalyptic Symbolism in Revelation</a:t>
            </a:r>
          </a:p>
          <a:p>
            <a:endParaRPr lang="en-US" b="1" i="1" dirty="0"/>
          </a:p>
          <a:p>
            <a:pPr marL="800100" marR="0" indent="-571500" algn="just">
              <a:lnSpc>
                <a:spcPct val="100000"/>
              </a:lnSpc>
              <a:spcBef>
                <a:spcPts val="0"/>
              </a:spcBef>
              <a:spcAft>
                <a:spcPts val="0"/>
              </a:spcAft>
              <a:buFont typeface="Wingdings" pitchFamily="2" charset="2"/>
              <a:buChar char="Ø"/>
            </a:pPr>
            <a:r>
              <a:rPr lang="en-US" sz="4000" dirty="0">
                <a:effectLst/>
                <a:latin typeface="Cambria" panose="02040503050406030204" pitchFamily="18" charset="0"/>
                <a:ea typeface="Cambria" panose="02040503050406030204" pitchFamily="18" charset="0"/>
              </a:rPr>
              <a:t>Numbers that convey concepts, rather than</a:t>
            </a:r>
          </a:p>
          <a:p>
            <a:pPr marL="342900" marR="0" indent="-114300" algn="just">
              <a:lnSpc>
                <a:spcPct val="100000"/>
              </a:lnSpc>
              <a:spcBef>
                <a:spcPts val="0"/>
              </a:spcBef>
              <a:spcAft>
                <a:spcPts val="0"/>
              </a:spcAft>
            </a:pPr>
            <a:r>
              <a:rPr lang="en-US" sz="4000" dirty="0">
                <a:latin typeface="Cambria" panose="02040503050406030204" pitchFamily="18" charset="0"/>
                <a:ea typeface="Cambria" panose="02040503050406030204" pitchFamily="18" charset="0"/>
              </a:rPr>
              <a:t>    </a:t>
            </a:r>
            <a:r>
              <a:rPr lang="en-US" sz="4000" dirty="0">
                <a:effectLst/>
                <a:latin typeface="Cambria" panose="02040503050406030204" pitchFamily="18" charset="0"/>
                <a:ea typeface="Cambria" panose="02040503050406030204" pitchFamily="18" charset="0"/>
              </a:rPr>
              <a:t> statistical units:</a:t>
            </a:r>
          </a:p>
          <a:p>
            <a:pPr marL="0" marR="0" algn="just">
              <a:lnSpc>
                <a:spcPct val="100000"/>
              </a:lnSpc>
              <a:spcBef>
                <a:spcPts val="0"/>
              </a:spcBef>
              <a:spcAft>
                <a:spcPts val="0"/>
              </a:spcAft>
            </a:pPr>
            <a:r>
              <a:rPr lang="en-US" sz="1800" dirty="0">
                <a:effectLst/>
                <a:latin typeface="Cambria" panose="02040503050406030204" pitchFamily="18" charset="0"/>
                <a:ea typeface="Cambria" panose="02040503050406030204" pitchFamily="18" charset="0"/>
              </a:rPr>
              <a:t> </a:t>
            </a:r>
          </a:p>
          <a:p>
            <a:pPr marL="1371600" lvl="1" indent="-571500" algn="l">
              <a:lnSpc>
                <a:spcPct val="100000"/>
              </a:lnSpc>
              <a:spcBef>
                <a:spcPts val="0"/>
              </a:spcBef>
              <a:buFont typeface="Arial" panose="020B0604020202020204" pitchFamily="34" charset="0"/>
              <a:buChar char="•"/>
            </a:pPr>
            <a:r>
              <a:rPr lang="en-US" sz="4000" dirty="0">
                <a:solidFill>
                  <a:srgbClr val="C00000"/>
                </a:solidFill>
                <a:effectLst/>
                <a:latin typeface="Cambria" panose="02040503050406030204" pitchFamily="18" charset="0"/>
                <a:ea typeface="Cambria" panose="02040503050406030204" pitchFamily="18" charset="0"/>
              </a:rPr>
              <a:t>"Seven" - the number of completeness or</a:t>
            </a:r>
          </a:p>
          <a:p>
            <a:pPr marL="800100" lvl="1" algn="l">
              <a:lnSpc>
                <a:spcPct val="100000"/>
              </a:lnSpc>
              <a:spcBef>
                <a:spcPts val="0"/>
              </a:spcBef>
            </a:pPr>
            <a:r>
              <a:rPr lang="en-US" sz="4000" dirty="0">
                <a:solidFill>
                  <a:srgbClr val="C00000"/>
                </a:solidFill>
                <a:latin typeface="Cambria" panose="02040503050406030204" pitchFamily="18" charset="0"/>
                <a:ea typeface="Cambria" panose="02040503050406030204" pitchFamily="18" charset="0"/>
              </a:rPr>
              <a:t>      </a:t>
            </a:r>
            <a:r>
              <a:rPr lang="en-US" sz="4000" dirty="0">
                <a:solidFill>
                  <a:srgbClr val="C00000"/>
                </a:solidFill>
                <a:effectLst/>
                <a:latin typeface="Cambria" panose="02040503050406030204" pitchFamily="18" charset="0"/>
                <a:ea typeface="Cambria" panose="02040503050406030204" pitchFamily="18" charset="0"/>
              </a:rPr>
              <a:t> perfection (Deut.28:7,25/ Psalm 12:6; </a:t>
            </a:r>
          </a:p>
          <a:p>
            <a:pPr marL="800100" lvl="1" algn="l">
              <a:lnSpc>
                <a:spcPct val="100000"/>
              </a:lnSpc>
              <a:spcBef>
                <a:spcPts val="0"/>
              </a:spcBef>
            </a:pPr>
            <a:r>
              <a:rPr lang="en-US" sz="4000" dirty="0">
                <a:solidFill>
                  <a:srgbClr val="C00000"/>
                </a:solidFill>
                <a:latin typeface="Cambria" panose="02040503050406030204" pitchFamily="18" charset="0"/>
                <a:ea typeface="Cambria" panose="02040503050406030204" pitchFamily="18" charset="0"/>
              </a:rPr>
              <a:t>    </a:t>
            </a:r>
            <a:r>
              <a:rPr lang="en-US" sz="4000" dirty="0">
                <a:solidFill>
                  <a:srgbClr val="C00000"/>
                </a:solidFill>
                <a:effectLst/>
                <a:latin typeface="Cambria" panose="02040503050406030204" pitchFamily="18" charset="0"/>
                <a:ea typeface="Cambria" panose="02040503050406030204" pitchFamily="18" charset="0"/>
              </a:rPr>
              <a:t>   119:164/ Prov.9:1;  24:16). There are seven</a:t>
            </a:r>
          </a:p>
          <a:p>
            <a:pPr marL="800100" lvl="1" algn="l">
              <a:lnSpc>
                <a:spcPct val="100000"/>
              </a:lnSpc>
              <a:spcBef>
                <a:spcPts val="0"/>
              </a:spcBef>
            </a:pPr>
            <a:r>
              <a:rPr lang="en-US" sz="4000" dirty="0">
                <a:solidFill>
                  <a:srgbClr val="C00000"/>
                </a:solidFill>
                <a:latin typeface="Cambria" panose="02040503050406030204" pitchFamily="18" charset="0"/>
                <a:ea typeface="Cambria" panose="02040503050406030204" pitchFamily="18" charset="0"/>
              </a:rPr>
              <a:t>      </a:t>
            </a:r>
            <a:r>
              <a:rPr lang="en-US" sz="4000" dirty="0">
                <a:solidFill>
                  <a:srgbClr val="C00000"/>
                </a:solidFill>
                <a:effectLst/>
                <a:latin typeface="Cambria" panose="02040503050406030204" pitchFamily="18" charset="0"/>
                <a:ea typeface="Cambria" panose="02040503050406030204" pitchFamily="18" charset="0"/>
              </a:rPr>
              <a:t> of the following: seals, trumpets, bowls, </a:t>
            </a:r>
          </a:p>
          <a:p>
            <a:pPr marL="800100" lvl="1" algn="l">
              <a:lnSpc>
                <a:spcPct val="100000"/>
              </a:lnSpc>
              <a:spcBef>
                <a:spcPts val="0"/>
              </a:spcBef>
            </a:pPr>
            <a:r>
              <a:rPr lang="en-US" sz="4000" dirty="0">
                <a:solidFill>
                  <a:srgbClr val="C00000"/>
                </a:solidFill>
                <a:latin typeface="Cambria" panose="02040503050406030204" pitchFamily="18" charset="0"/>
                <a:ea typeface="Cambria" panose="02040503050406030204" pitchFamily="18" charset="0"/>
              </a:rPr>
              <a:t>      </a:t>
            </a:r>
            <a:r>
              <a:rPr lang="en-US" sz="4000" dirty="0">
                <a:solidFill>
                  <a:srgbClr val="C00000"/>
                </a:solidFill>
                <a:effectLst/>
                <a:latin typeface="Cambria" panose="02040503050406030204" pitchFamily="18" charset="0"/>
                <a:ea typeface="Cambria" panose="02040503050406030204" pitchFamily="18" charset="0"/>
              </a:rPr>
              <a:t> thunders, beatitudes, etc.  </a:t>
            </a:r>
          </a:p>
          <a:p>
            <a:endParaRPr lang="en-US" sz="2000" b="1" i="1" dirty="0"/>
          </a:p>
        </p:txBody>
      </p:sp>
    </p:spTree>
    <p:extLst>
      <p:ext uri="{BB962C8B-B14F-4D97-AF65-F5344CB8AC3E}">
        <p14:creationId xmlns:p14="http://schemas.microsoft.com/office/powerpoint/2010/main" val="28261813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0" y="168639"/>
            <a:ext cx="11435508" cy="6520721"/>
          </a:xfrm>
        </p:spPr>
        <p:txBody>
          <a:bodyPr>
            <a:normAutofit/>
          </a:bodyPr>
          <a:lstStyle/>
          <a:p>
            <a:pPr marL="1371600" lvl="1" indent="-571500" algn="just">
              <a:lnSpc>
                <a:spcPct val="100000"/>
              </a:lnSpc>
              <a:spcBef>
                <a:spcPts val="0"/>
              </a:spcBef>
              <a:buFont typeface="Arial" panose="020B0604020202020204" pitchFamily="34" charset="0"/>
              <a:buChar char="•"/>
            </a:pPr>
            <a:r>
              <a:rPr lang="en-US" sz="4000" dirty="0">
                <a:solidFill>
                  <a:srgbClr val="C00000"/>
                </a:solidFill>
                <a:effectLst/>
                <a:latin typeface="Cambria" panose="02040503050406030204" pitchFamily="18" charset="0"/>
                <a:ea typeface="Cambria" panose="02040503050406030204" pitchFamily="18" charset="0"/>
              </a:rPr>
              <a:t>"One-third" suggests "a significant minority”</a:t>
            </a:r>
          </a:p>
          <a:p>
            <a:pPr marL="514350" marR="0" indent="-171450" algn="just">
              <a:lnSpc>
                <a:spcPct val="100000"/>
              </a:lnSpc>
              <a:spcBef>
                <a:spcPts val="0"/>
              </a:spcBef>
              <a:spcAft>
                <a:spcPts val="0"/>
              </a:spcAft>
            </a:pPr>
            <a:r>
              <a:rPr lang="en-US" sz="4000" dirty="0">
                <a:solidFill>
                  <a:srgbClr val="C00000"/>
                </a:solidFill>
                <a:latin typeface="Cambria" panose="02040503050406030204" pitchFamily="18" charset="0"/>
                <a:ea typeface="Cambria" panose="02040503050406030204" pitchFamily="18" charset="0"/>
              </a:rPr>
              <a:t>        </a:t>
            </a:r>
            <a:r>
              <a:rPr lang="en-US" sz="4000" dirty="0">
                <a:solidFill>
                  <a:srgbClr val="C00000"/>
                </a:solidFill>
                <a:effectLst/>
                <a:latin typeface="Cambria" panose="02040503050406030204" pitchFamily="18" charset="0"/>
                <a:ea typeface="Cambria" panose="02040503050406030204" pitchFamily="18" charset="0"/>
              </a:rPr>
              <a:t>   (the largest whole fraction under one-half)</a:t>
            </a:r>
          </a:p>
          <a:p>
            <a:pPr marL="514350" marR="0" indent="-171450" algn="just">
              <a:lnSpc>
                <a:spcPct val="115000"/>
              </a:lnSpc>
              <a:spcBef>
                <a:spcPts val="0"/>
              </a:spcBef>
              <a:spcAft>
                <a:spcPts val="0"/>
              </a:spcAft>
            </a:pPr>
            <a:r>
              <a:rPr lang="en-US" sz="1500" dirty="0">
                <a:effectLst/>
                <a:latin typeface="Cambria" panose="02040503050406030204" pitchFamily="18" charset="0"/>
                <a:ea typeface="Cambria" panose="02040503050406030204" pitchFamily="18" charset="0"/>
              </a:rPr>
              <a:t> </a:t>
            </a:r>
          </a:p>
          <a:p>
            <a:pPr marL="342900" marR="0" indent="-114300" algn="just">
              <a:lnSpc>
                <a:spcPct val="115000"/>
              </a:lnSpc>
              <a:spcBef>
                <a:spcPts val="0"/>
              </a:spcBef>
              <a:spcAft>
                <a:spcPts val="0"/>
              </a:spcAft>
            </a:pPr>
            <a:endParaRPr lang="en-US" sz="4300" dirty="0">
              <a:effectLst/>
              <a:latin typeface="Times New Roman" panose="02020603050405020304" pitchFamily="18" charset="0"/>
              <a:ea typeface="Times New Roman" panose="02020603050405020304" pitchFamily="18" charset="0"/>
            </a:endParaRPr>
          </a:p>
          <a:p>
            <a:endParaRPr lang="en-US" sz="2000" b="1" i="1" dirty="0"/>
          </a:p>
        </p:txBody>
      </p:sp>
    </p:spTree>
    <p:extLst>
      <p:ext uri="{BB962C8B-B14F-4D97-AF65-F5344CB8AC3E}">
        <p14:creationId xmlns:p14="http://schemas.microsoft.com/office/powerpoint/2010/main" val="30747489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 y="168639"/>
            <a:ext cx="11997369" cy="6520721"/>
          </a:xfrm>
        </p:spPr>
        <p:txBody>
          <a:bodyPr>
            <a:normAutofit/>
          </a:bodyPr>
          <a:lstStyle/>
          <a:p>
            <a:pPr marL="1371600" lvl="1" indent="-571500" algn="l">
              <a:lnSpc>
                <a:spcPct val="100000"/>
              </a:lnSpc>
              <a:spcBef>
                <a:spcPts val="0"/>
              </a:spcBef>
              <a:buFont typeface="Arial" panose="020B0604020202020204" pitchFamily="34" charset="0"/>
              <a:buChar char="•"/>
            </a:pPr>
            <a:r>
              <a:rPr lang="en-US" sz="4000" dirty="0">
                <a:effectLst/>
                <a:latin typeface="Cambria" panose="02040503050406030204" pitchFamily="18" charset="0"/>
                <a:ea typeface="Cambria" panose="02040503050406030204" pitchFamily="18" charset="0"/>
              </a:rPr>
              <a:t>"One-third" suggests "a significant minority”</a:t>
            </a:r>
          </a:p>
          <a:p>
            <a:pPr marL="514350" marR="0" indent="-171450" algn="l">
              <a:lnSpc>
                <a:spcPct val="100000"/>
              </a:lnSpc>
              <a:spcBef>
                <a:spcPts val="0"/>
              </a:spcBef>
              <a:spcAft>
                <a:spcPts val="0"/>
              </a:spcAft>
            </a:pPr>
            <a:r>
              <a:rPr lang="en-US" sz="4000" dirty="0">
                <a:latin typeface="Cambria" panose="02040503050406030204" pitchFamily="18" charset="0"/>
                <a:ea typeface="Cambria" panose="02040503050406030204" pitchFamily="18" charset="0"/>
              </a:rPr>
              <a:t>        </a:t>
            </a:r>
            <a:r>
              <a:rPr lang="en-US" sz="4000" dirty="0">
                <a:effectLst/>
                <a:latin typeface="Cambria" panose="02040503050406030204" pitchFamily="18" charset="0"/>
                <a:ea typeface="Cambria" panose="02040503050406030204" pitchFamily="18" charset="0"/>
              </a:rPr>
              <a:t>   (the largest whole fraction under one-half)</a:t>
            </a:r>
          </a:p>
          <a:p>
            <a:pPr marL="514350" marR="0" indent="-171450" algn="l">
              <a:lnSpc>
                <a:spcPct val="100000"/>
              </a:lnSpc>
              <a:spcBef>
                <a:spcPts val="0"/>
              </a:spcBef>
              <a:spcAft>
                <a:spcPts val="0"/>
              </a:spcAft>
            </a:pPr>
            <a:r>
              <a:rPr lang="en-US" dirty="0">
                <a:effectLst/>
                <a:latin typeface="Cambria" panose="02040503050406030204" pitchFamily="18" charset="0"/>
                <a:ea typeface="Cambria" panose="02040503050406030204" pitchFamily="18" charset="0"/>
              </a:rPr>
              <a:t> </a:t>
            </a:r>
          </a:p>
          <a:p>
            <a:pPr marL="1371600" lvl="1" indent="-571500" algn="l">
              <a:lnSpc>
                <a:spcPct val="100000"/>
              </a:lnSpc>
              <a:spcBef>
                <a:spcPts val="0"/>
              </a:spcBef>
              <a:buFont typeface="Arial" panose="020B0604020202020204" pitchFamily="34" charset="0"/>
              <a:buChar char="•"/>
            </a:pPr>
            <a:r>
              <a:rPr lang="en-US" sz="4000" dirty="0">
                <a:solidFill>
                  <a:srgbClr val="C00000"/>
                </a:solidFill>
                <a:effectLst/>
                <a:latin typeface="Cambria" panose="02040503050406030204" pitchFamily="18" charset="0"/>
                <a:ea typeface="Cambria" panose="02040503050406030204" pitchFamily="18" charset="0"/>
              </a:rPr>
              <a:t>"Twelve" (and multiples thereof: 24 &amp; 144,000)</a:t>
            </a:r>
          </a:p>
          <a:p>
            <a:pPr marL="971550" lvl="1" indent="-171450" algn="l">
              <a:lnSpc>
                <a:spcPct val="100000"/>
              </a:lnSpc>
              <a:spcBef>
                <a:spcPts val="0"/>
              </a:spcBef>
            </a:pPr>
            <a:r>
              <a:rPr lang="en-US" sz="4000" dirty="0">
                <a:solidFill>
                  <a:srgbClr val="C00000"/>
                </a:solidFill>
                <a:latin typeface="Cambria" panose="02040503050406030204" pitchFamily="18" charset="0"/>
                <a:ea typeface="Cambria" panose="02040503050406030204" pitchFamily="18" charset="0"/>
              </a:rPr>
              <a:t>      </a:t>
            </a:r>
            <a:r>
              <a:rPr lang="en-US" sz="4000" dirty="0">
                <a:solidFill>
                  <a:srgbClr val="C00000"/>
                </a:solidFill>
                <a:effectLst/>
                <a:latin typeface="Cambria" panose="02040503050406030204" pitchFamily="18" charset="0"/>
                <a:ea typeface="Cambria" panose="02040503050406030204" pitchFamily="18" charset="0"/>
              </a:rPr>
              <a:t>generally associated with God's people.</a:t>
            </a:r>
          </a:p>
          <a:p>
            <a:pPr marL="514350" marR="0" indent="-171450" algn="just">
              <a:lnSpc>
                <a:spcPct val="115000"/>
              </a:lnSpc>
              <a:spcBef>
                <a:spcPts val="0"/>
              </a:spcBef>
              <a:spcAft>
                <a:spcPts val="0"/>
              </a:spcAft>
            </a:pPr>
            <a:r>
              <a:rPr lang="en-US" sz="1500" dirty="0">
                <a:effectLst/>
                <a:latin typeface="Cambria" panose="02040503050406030204" pitchFamily="18" charset="0"/>
                <a:ea typeface="Times New Roman" panose="02020603050405020304" pitchFamily="18" charset="0"/>
              </a:rPr>
              <a:t> </a:t>
            </a:r>
            <a:endParaRPr lang="en-US" sz="1500" dirty="0">
              <a:effectLst/>
              <a:latin typeface="Times New Roman" panose="02020603050405020304" pitchFamily="18" charset="0"/>
              <a:ea typeface="Times New Roman" panose="02020603050405020304" pitchFamily="18" charset="0"/>
            </a:endParaRPr>
          </a:p>
          <a:p>
            <a:pPr marL="342900" marR="0" indent="-114300" algn="just">
              <a:lnSpc>
                <a:spcPct val="115000"/>
              </a:lnSpc>
              <a:spcBef>
                <a:spcPts val="0"/>
              </a:spcBef>
              <a:spcAft>
                <a:spcPts val="0"/>
              </a:spcAft>
            </a:pPr>
            <a:endParaRPr lang="en-US" sz="4300" dirty="0">
              <a:effectLst/>
              <a:latin typeface="Times New Roman" panose="02020603050405020304" pitchFamily="18" charset="0"/>
              <a:ea typeface="Times New Roman" panose="02020603050405020304" pitchFamily="18" charset="0"/>
            </a:endParaRPr>
          </a:p>
          <a:p>
            <a:endParaRPr lang="en-US" sz="2000" b="1" i="1" dirty="0"/>
          </a:p>
        </p:txBody>
      </p:sp>
    </p:spTree>
    <p:extLst>
      <p:ext uri="{BB962C8B-B14F-4D97-AF65-F5344CB8AC3E}">
        <p14:creationId xmlns:p14="http://schemas.microsoft.com/office/powerpoint/2010/main" val="28358250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 y="168639"/>
            <a:ext cx="11975335" cy="6520721"/>
          </a:xfrm>
        </p:spPr>
        <p:txBody>
          <a:bodyPr>
            <a:normAutofit/>
          </a:bodyPr>
          <a:lstStyle/>
          <a:p>
            <a:pPr marL="1371600" lvl="1" indent="-571500" algn="l">
              <a:lnSpc>
                <a:spcPct val="100000"/>
              </a:lnSpc>
              <a:spcBef>
                <a:spcPts val="0"/>
              </a:spcBef>
              <a:buFont typeface="Arial" panose="020B0604020202020204" pitchFamily="34" charset="0"/>
              <a:buChar char="•"/>
            </a:pPr>
            <a:r>
              <a:rPr lang="en-US" sz="4000" dirty="0">
                <a:effectLst/>
                <a:latin typeface="Cambria" panose="02040503050406030204" pitchFamily="18" charset="0"/>
                <a:ea typeface="Cambria" panose="02040503050406030204" pitchFamily="18" charset="0"/>
              </a:rPr>
              <a:t>"One-third" suggests "a significant minority”</a:t>
            </a:r>
          </a:p>
          <a:p>
            <a:pPr marL="514350" marR="0" indent="-171450" algn="l">
              <a:lnSpc>
                <a:spcPct val="100000"/>
              </a:lnSpc>
              <a:spcBef>
                <a:spcPts val="0"/>
              </a:spcBef>
              <a:spcAft>
                <a:spcPts val="0"/>
              </a:spcAft>
            </a:pPr>
            <a:r>
              <a:rPr lang="en-US" sz="4000" dirty="0">
                <a:latin typeface="Cambria" panose="02040503050406030204" pitchFamily="18" charset="0"/>
                <a:ea typeface="Cambria" panose="02040503050406030204" pitchFamily="18" charset="0"/>
              </a:rPr>
              <a:t>        </a:t>
            </a:r>
            <a:r>
              <a:rPr lang="en-US" sz="4000" dirty="0">
                <a:effectLst/>
                <a:latin typeface="Cambria" panose="02040503050406030204" pitchFamily="18" charset="0"/>
                <a:ea typeface="Cambria" panose="02040503050406030204" pitchFamily="18" charset="0"/>
              </a:rPr>
              <a:t>   (the largest whole fraction under one-half)</a:t>
            </a:r>
          </a:p>
          <a:p>
            <a:pPr marL="514350" marR="0" indent="-171450" algn="l">
              <a:lnSpc>
                <a:spcPct val="100000"/>
              </a:lnSpc>
              <a:spcBef>
                <a:spcPts val="0"/>
              </a:spcBef>
              <a:spcAft>
                <a:spcPts val="0"/>
              </a:spcAft>
            </a:pPr>
            <a:r>
              <a:rPr lang="en-US" dirty="0">
                <a:effectLst/>
                <a:latin typeface="Cambria" panose="02040503050406030204" pitchFamily="18" charset="0"/>
                <a:ea typeface="Cambria" panose="02040503050406030204" pitchFamily="18" charset="0"/>
              </a:rPr>
              <a:t> </a:t>
            </a:r>
          </a:p>
          <a:p>
            <a:pPr marL="1371600" lvl="1" indent="-571500" algn="l">
              <a:lnSpc>
                <a:spcPct val="100000"/>
              </a:lnSpc>
              <a:spcBef>
                <a:spcPts val="0"/>
              </a:spcBef>
              <a:buFont typeface="Arial" panose="020B0604020202020204" pitchFamily="34" charset="0"/>
              <a:buChar char="•"/>
            </a:pPr>
            <a:r>
              <a:rPr lang="en-US" sz="4000" dirty="0">
                <a:solidFill>
                  <a:srgbClr val="C00000"/>
                </a:solidFill>
                <a:effectLst/>
                <a:latin typeface="Cambria" panose="02040503050406030204" pitchFamily="18" charset="0"/>
                <a:ea typeface="Cambria" panose="02040503050406030204" pitchFamily="18" charset="0"/>
              </a:rPr>
              <a:t>"Twelve" (and multiples thereof: 24 &amp; 144,000)</a:t>
            </a:r>
          </a:p>
          <a:p>
            <a:pPr marL="971550" lvl="1" indent="-171450" algn="l">
              <a:lnSpc>
                <a:spcPct val="100000"/>
              </a:lnSpc>
              <a:spcBef>
                <a:spcPts val="0"/>
              </a:spcBef>
            </a:pPr>
            <a:r>
              <a:rPr lang="en-US" sz="4000" dirty="0">
                <a:solidFill>
                  <a:srgbClr val="C00000"/>
                </a:solidFill>
                <a:latin typeface="Cambria" panose="02040503050406030204" pitchFamily="18" charset="0"/>
                <a:ea typeface="Cambria" panose="02040503050406030204" pitchFamily="18" charset="0"/>
              </a:rPr>
              <a:t>      </a:t>
            </a:r>
            <a:r>
              <a:rPr lang="en-US" sz="4000" dirty="0">
                <a:solidFill>
                  <a:srgbClr val="C00000"/>
                </a:solidFill>
                <a:effectLst/>
                <a:latin typeface="Cambria" panose="02040503050406030204" pitchFamily="18" charset="0"/>
                <a:ea typeface="Cambria" panose="02040503050406030204" pitchFamily="18" charset="0"/>
              </a:rPr>
              <a:t>generally associated with God's people.</a:t>
            </a:r>
            <a:endParaRPr lang="en-US" sz="2400" dirty="0">
              <a:solidFill>
                <a:srgbClr val="C00000"/>
              </a:solidFill>
              <a:effectLst/>
              <a:latin typeface="Cambria" panose="02040503050406030204" pitchFamily="18" charset="0"/>
              <a:ea typeface="Cambria" panose="02040503050406030204" pitchFamily="18" charset="0"/>
            </a:endParaRPr>
          </a:p>
          <a:p>
            <a:pPr marL="971550" lvl="1" indent="-171450" algn="l">
              <a:lnSpc>
                <a:spcPct val="100000"/>
              </a:lnSpc>
              <a:spcBef>
                <a:spcPts val="0"/>
              </a:spcBef>
            </a:pPr>
            <a:endParaRPr lang="en-US" sz="2400" dirty="0">
              <a:solidFill>
                <a:srgbClr val="C00000"/>
              </a:solidFill>
              <a:effectLst/>
              <a:latin typeface="Cambria" panose="02040503050406030204" pitchFamily="18" charset="0"/>
              <a:ea typeface="Cambria" panose="02040503050406030204" pitchFamily="18" charset="0"/>
            </a:endParaRPr>
          </a:p>
          <a:p>
            <a:pPr marL="1371600" lvl="1" indent="-571500" algn="l">
              <a:lnSpc>
                <a:spcPct val="100000"/>
              </a:lnSpc>
              <a:spcBef>
                <a:spcPts val="0"/>
              </a:spcBef>
              <a:buFont typeface="Arial" panose="020B0604020202020204" pitchFamily="34" charset="0"/>
              <a:buChar char="•"/>
            </a:pPr>
            <a:r>
              <a:rPr lang="en-US" sz="4000" dirty="0">
                <a:solidFill>
                  <a:srgbClr val="C00000"/>
                </a:solidFill>
                <a:effectLst/>
                <a:latin typeface="Cambria" panose="02040503050406030204" pitchFamily="18" charset="0"/>
                <a:ea typeface="Times New Roman" panose="02020603050405020304" pitchFamily="18" charset="0"/>
              </a:rPr>
              <a:t>"1000 years" means "a long time" (as in Psalm</a:t>
            </a:r>
          </a:p>
          <a:p>
            <a:pPr marL="514350" marR="0" indent="-171450" algn="l">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90:4 and II Peter 3:8). Contrast this with "10</a:t>
            </a:r>
          </a:p>
          <a:p>
            <a:pPr marL="514350" marR="0" indent="-171450" algn="l">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days" (2:10) , "one hour" (17:12), and the</a:t>
            </a:r>
          </a:p>
          <a:p>
            <a:pPr marL="514350" marR="0" indent="-171450" algn="l">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indefinite "a little while." (20:3).</a:t>
            </a:r>
            <a:endParaRPr lang="en-US" sz="4000" dirty="0">
              <a:solidFill>
                <a:srgbClr val="C00000"/>
              </a:solidFill>
              <a:effectLst/>
              <a:latin typeface="Times New Roman" panose="02020603050405020304" pitchFamily="18" charset="0"/>
              <a:ea typeface="Times New Roman" panose="02020603050405020304" pitchFamily="18" charset="0"/>
            </a:endParaRPr>
          </a:p>
          <a:p>
            <a:pPr marL="342900" marR="0" indent="-114300" algn="just">
              <a:lnSpc>
                <a:spcPct val="115000"/>
              </a:lnSpc>
              <a:spcBef>
                <a:spcPts val="0"/>
              </a:spcBef>
              <a:spcAft>
                <a:spcPts val="0"/>
              </a:spcAft>
            </a:pPr>
            <a:endParaRPr lang="en-US" sz="4300" dirty="0">
              <a:effectLst/>
              <a:latin typeface="Times New Roman" panose="02020603050405020304" pitchFamily="18" charset="0"/>
              <a:ea typeface="Times New Roman" panose="02020603050405020304" pitchFamily="18" charset="0"/>
            </a:endParaRPr>
          </a:p>
          <a:p>
            <a:endParaRPr lang="en-US" sz="2000" b="1" i="1" dirty="0"/>
          </a:p>
        </p:txBody>
      </p:sp>
    </p:spTree>
    <p:extLst>
      <p:ext uri="{BB962C8B-B14F-4D97-AF65-F5344CB8AC3E}">
        <p14:creationId xmlns:p14="http://schemas.microsoft.com/office/powerpoint/2010/main" val="4340146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dirty="0"/>
          </a:p>
          <a:p>
            <a:endParaRPr lang="en-US" dirty="0"/>
          </a:p>
          <a:p>
            <a:r>
              <a:rPr lang="en-US" sz="6600" b="1" i="1" dirty="0">
                <a:latin typeface="Cambria" panose="02040503050406030204" pitchFamily="18" charset="0"/>
              </a:rPr>
              <a:t>The Four Approaches</a:t>
            </a:r>
          </a:p>
        </p:txBody>
      </p:sp>
    </p:spTree>
    <p:extLst>
      <p:ext uri="{BB962C8B-B14F-4D97-AF65-F5344CB8AC3E}">
        <p14:creationId xmlns:p14="http://schemas.microsoft.com/office/powerpoint/2010/main" val="10483143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742950" indent="-742950">
              <a:buAutoNum type="alphaUcPeriod" startAt="2"/>
            </a:pPr>
            <a:endParaRPr lang="en-US" sz="4400" i="1" dirty="0">
              <a:effectLst/>
              <a:latin typeface="Cambria" panose="02040503050406030204" pitchFamily="18" charset="0"/>
              <a:ea typeface="Times New Roman" panose="02020603050405020304" pitchFamily="18" charset="0"/>
              <a:cs typeface="Times New Roman" panose="02020603050405020304" pitchFamily="18" charset="0"/>
            </a:endParaRPr>
          </a:p>
          <a:p>
            <a:r>
              <a:rPr lang="en-US" sz="4400" b="1" i="1"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A</a:t>
            </a:r>
            <a:r>
              <a:rPr lang="en-US" sz="4400" b="1" i="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The </a:t>
            </a:r>
            <a:r>
              <a:rPr lang="en-US" sz="4400" b="1" i="1"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Futurist</a:t>
            </a:r>
            <a:r>
              <a:rPr lang="en-US" sz="4400" b="1" i="1"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Approach:</a:t>
            </a:r>
          </a:p>
          <a:p>
            <a:r>
              <a:rPr lang="en-US" sz="2800" dirty="0">
                <a:effectLst/>
                <a:latin typeface="Cambria" panose="020405030504060302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578203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955159" y="611091"/>
            <a:ext cx="10281682" cy="5815013"/>
          </a:xfrm>
        </p:spPr>
        <p:txBody>
          <a:bodyPr>
            <a:normAutofit/>
          </a:bodyPr>
          <a:lstStyle/>
          <a:p>
            <a:pPr marL="742950" indent="-742950">
              <a:buAutoNum type="alphaUcPeriod" startAt="2"/>
            </a:pPr>
            <a:endParaRPr lang="en-US" sz="4400" i="1" dirty="0">
              <a:effectLst/>
              <a:latin typeface="Cambria" panose="02040503050406030204" pitchFamily="18" charset="0"/>
              <a:ea typeface="Times New Roman" panose="02020603050405020304" pitchFamily="18" charset="0"/>
              <a:cs typeface="Times New Roman" panose="02020603050405020304" pitchFamily="18" charset="0"/>
            </a:endParaRPr>
          </a:p>
          <a:p>
            <a:r>
              <a:rPr lang="en-US" sz="4400" b="1" i="1" dirty="0">
                <a:latin typeface="Cambria" panose="02040503050406030204" pitchFamily="18" charset="0"/>
                <a:ea typeface="Times New Roman" panose="02020603050405020304" pitchFamily="18" charset="0"/>
                <a:cs typeface="Times New Roman" panose="02020603050405020304" pitchFamily="18" charset="0"/>
              </a:rPr>
              <a:t>A</a:t>
            </a:r>
            <a:r>
              <a:rPr lang="en-US" sz="4400" b="1" i="1" dirty="0">
                <a:effectLst/>
                <a:latin typeface="Cambria" panose="02040503050406030204" pitchFamily="18" charset="0"/>
                <a:ea typeface="Times New Roman" panose="02020603050405020304" pitchFamily="18" charset="0"/>
                <a:cs typeface="Times New Roman" panose="02020603050405020304" pitchFamily="18" charset="0"/>
              </a:rPr>
              <a:t>. The </a:t>
            </a:r>
            <a:r>
              <a:rPr lang="en-US" sz="4400" b="1" i="1" dirty="0">
                <a:latin typeface="Cambria" panose="02040503050406030204" pitchFamily="18" charset="0"/>
                <a:ea typeface="Times New Roman" panose="02020603050405020304" pitchFamily="18" charset="0"/>
                <a:cs typeface="Times New Roman" panose="02020603050405020304" pitchFamily="18" charset="0"/>
              </a:rPr>
              <a:t>Futurist</a:t>
            </a:r>
            <a:r>
              <a:rPr lang="en-US" sz="4400" b="1" i="1" dirty="0">
                <a:effectLst/>
                <a:latin typeface="Cambria" panose="02040503050406030204" pitchFamily="18" charset="0"/>
                <a:ea typeface="Times New Roman" panose="02020603050405020304" pitchFamily="18" charset="0"/>
                <a:cs typeface="Times New Roman" panose="02020603050405020304" pitchFamily="18" charset="0"/>
              </a:rPr>
              <a:t> Approach:</a:t>
            </a:r>
          </a:p>
          <a:p>
            <a:r>
              <a:rPr lang="en-US" sz="2800" dirty="0">
                <a:effectLst/>
                <a:latin typeface="Cambria" panose="02040503050406030204" pitchFamily="18" charset="0"/>
                <a:ea typeface="Times New Roman" panose="02020603050405020304" pitchFamily="18" charset="0"/>
                <a:cs typeface="Times New Roman" panose="02020603050405020304" pitchFamily="18" charset="0"/>
              </a:rPr>
              <a:t>   </a:t>
            </a:r>
          </a:p>
          <a:p>
            <a:r>
              <a:rPr lang="en-US" sz="44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Revelation has not yet been fulfilled, and is about events that are to transpire at the end of the world.</a:t>
            </a:r>
            <a:r>
              <a:rPr lang="en-US" sz="4400" dirty="0">
                <a:solidFill>
                  <a:srgbClr val="C00000"/>
                </a:solidFill>
                <a:effectLst/>
              </a:rPr>
              <a:t> </a:t>
            </a:r>
            <a:endParaRPr lang="en-US" sz="4400" b="1" i="1" dirty="0">
              <a:solidFill>
                <a:srgbClr val="C00000"/>
              </a:solidFill>
            </a:endParaRPr>
          </a:p>
        </p:txBody>
      </p:sp>
    </p:spTree>
    <p:extLst>
      <p:ext uri="{BB962C8B-B14F-4D97-AF65-F5344CB8AC3E}">
        <p14:creationId xmlns:p14="http://schemas.microsoft.com/office/powerpoint/2010/main" val="3310011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78296" y="600074"/>
            <a:ext cx="11569146" cy="6105526"/>
          </a:xfrm>
        </p:spPr>
        <p:txBody>
          <a:bodyPr>
            <a:normAutofit/>
          </a:bodyPr>
          <a:lstStyle/>
          <a:p>
            <a:pPr marL="171450" marR="0" indent="-11430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Revelation divides into three sections (1:19)— </a:t>
            </a:r>
            <a:r>
              <a:rPr lang="en-US" sz="4000" i="1" dirty="0">
                <a:solidFill>
                  <a:srgbClr val="C00000"/>
                </a:solidFill>
                <a:effectLst/>
                <a:latin typeface="Cambria" panose="02040503050406030204" pitchFamily="18" charset="0"/>
                <a:ea typeface="Times New Roman" panose="02020603050405020304" pitchFamily="18" charset="0"/>
              </a:rPr>
              <a:t>“Write:”  </a:t>
            </a:r>
          </a:p>
        </p:txBody>
      </p:sp>
    </p:spTree>
    <p:extLst>
      <p:ext uri="{BB962C8B-B14F-4D97-AF65-F5344CB8AC3E}">
        <p14:creationId xmlns:p14="http://schemas.microsoft.com/office/powerpoint/2010/main" val="935100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algn="l"/>
            <a:r>
              <a:rPr lang="en-US" sz="4800" b="1" i="1" u="none" strike="noStrike" kern="0" dirty="0">
                <a:effectLst/>
                <a:latin typeface="Cambria" panose="02040503050406030204" pitchFamily="18" charset="0"/>
              </a:rPr>
              <a:t>II.  A Unique book</a:t>
            </a:r>
          </a:p>
          <a:p>
            <a:endParaRPr lang="en-US" dirty="0"/>
          </a:p>
        </p:txBody>
      </p:sp>
    </p:spTree>
    <p:extLst>
      <p:ext uri="{BB962C8B-B14F-4D97-AF65-F5344CB8AC3E}">
        <p14:creationId xmlns:p14="http://schemas.microsoft.com/office/powerpoint/2010/main" val="18006373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78296" y="600074"/>
            <a:ext cx="11569146" cy="6105526"/>
          </a:xfrm>
        </p:spPr>
        <p:txBody>
          <a:bodyPr>
            <a:normAutofit/>
          </a:bodyPr>
          <a:lstStyle/>
          <a:p>
            <a:pPr marL="171450" marR="0" indent="-11430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T</a:t>
            </a:r>
            <a:r>
              <a:rPr lang="en-US" sz="4000" dirty="0">
                <a:effectLst/>
                <a:latin typeface="Cambria" panose="02040503050406030204" pitchFamily="18" charset="0"/>
                <a:ea typeface="Times New Roman" panose="02020603050405020304" pitchFamily="18" charset="0"/>
              </a:rPr>
              <a:t>hree sections defined (1:19)— </a:t>
            </a:r>
            <a:r>
              <a:rPr lang="en-US" sz="4000" i="1" dirty="0">
                <a:effectLst/>
                <a:latin typeface="Cambria" panose="02040503050406030204" pitchFamily="18" charset="0"/>
                <a:ea typeface="Times New Roman" panose="02020603050405020304" pitchFamily="18" charset="0"/>
              </a:rPr>
              <a:t>“Write:”  </a:t>
            </a:r>
          </a:p>
          <a:p>
            <a:pPr marL="171450" marR="0" indent="-114300" algn="just">
              <a:lnSpc>
                <a:spcPct val="115000"/>
              </a:lnSpc>
              <a:spcBef>
                <a:spcPts val="0"/>
              </a:spcBef>
              <a:spcAft>
                <a:spcPts val="0"/>
              </a:spcAft>
            </a:pPr>
            <a:endParaRPr lang="en-US" sz="1400" i="1" dirty="0">
              <a:effectLst/>
              <a:latin typeface="Cambria" panose="02040503050406030204" pitchFamily="18" charset="0"/>
              <a:ea typeface="Times New Roman" panose="02020603050405020304" pitchFamily="18" charset="0"/>
            </a:endParaRPr>
          </a:p>
          <a:p>
            <a:pPr marL="628650" marR="0" indent="-571500" algn="just">
              <a:lnSpc>
                <a:spcPct val="100000"/>
              </a:lnSpc>
              <a:spcBef>
                <a:spcPts val="0"/>
              </a:spcBef>
              <a:spcAft>
                <a:spcPts val="0"/>
              </a:spcAft>
              <a:buFont typeface="Arial" panose="020B0604020202020204" pitchFamily="34" charset="0"/>
              <a:buChar char="•"/>
            </a:pPr>
            <a:r>
              <a:rPr lang="en-US" sz="4000" i="1" dirty="0">
                <a:solidFill>
                  <a:srgbClr val="C00000"/>
                </a:solidFill>
                <a:effectLst/>
                <a:latin typeface="Cambria" panose="02040503050406030204" pitchFamily="18" charset="0"/>
                <a:ea typeface="Times New Roman" panose="02020603050405020304" pitchFamily="18" charset="0"/>
              </a:rPr>
              <a:t>“the things you have seen” </a:t>
            </a:r>
            <a:r>
              <a:rPr lang="en-US" sz="4000" dirty="0">
                <a:solidFill>
                  <a:srgbClr val="C00000"/>
                </a:solidFill>
                <a:effectLst/>
                <a:latin typeface="Cambria" panose="02040503050406030204" pitchFamily="18" charset="0"/>
                <a:ea typeface="Times New Roman" panose="02020603050405020304" pitchFamily="18" charset="0"/>
              </a:rPr>
              <a:t>(meaning the vision of Chapter 1) </a:t>
            </a:r>
          </a:p>
        </p:txBody>
      </p:sp>
    </p:spTree>
    <p:extLst>
      <p:ext uri="{BB962C8B-B14F-4D97-AF65-F5344CB8AC3E}">
        <p14:creationId xmlns:p14="http://schemas.microsoft.com/office/powerpoint/2010/main" val="22966624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78296" y="600074"/>
            <a:ext cx="11569146" cy="6105526"/>
          </a:xfrm>
        </p:spPr>
        <p:txBody>
          <a:bodyPr>
            <a:normAutofit/>
          </a:bodyPr>
          <a:lstStyle/>
          <a:p>
            <a:pPr marL="171450" marR="0" indent="-11430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Three sections defined (1:19)— </a:t>
            </a:r>
            <a:r>
              <a:rPr lang="en-US" sz="4000" i="1" dirty="0">
                <a:effectLst/>
                <a:latin typeface="Cambria" panose="02040503050406030204" pitchFamily="18" charset="0"/>
                <a:ea typeface="Times New Roman" panose="02020603050405020304" pitchFamily="18" charset="0"/>
              </a:rPr>
              <a:t>“Write:”  </a:t>
            </a:r>
          </a:p>
          <a:p>
            <a:pPr marL="171450" marR="0" indent="-114300" algn="just">
              <a:lnSpc>
                <a:spcPct val="115000"/>
              </a:lnSpc>
              <a:spcBef>
                <a:spcPts val="0"/>
              </a:spcBef>
              <a:spcAft>
                <a:spcPts val="0"/>
              </a:spcAft>
            </a:pPr>
            <a:endParaRPr lang="en-US" sz="1400" i="1" dirty="0">
              <a:effectLst/>
              <a:latin typeface="Cambria" panose="02040503050406030204" pitchFamily="18" charset="0"/>
              <a:ea typeface="Times New Roman" panose="02020603050405020304" pitchFamily="18" charset="0"/>
            </a:endParaRPr>
          </a:p>
          <a:p>
            <a:pPr marL="628650" marR="0" indent="-571500" algn="just">
              <a:lnSpc>
                <a:spcPct val="100000"/>
              </a:lnSpc>
              <a:spcBef>
                <a:spcPts val="0"/>
              </a:spcBef>
              <a:spcAft>
                <a:spcPts val="0"/>
              </a:spcAft>
              <a:buFont typeface="Arial" panose="020B0604020202020204" pitchFamily="34" charset="0"/>
              <a:buChar char="•"/>
            </a:pPr>
            <a:r>
              <a:rPr lang="en-US" sz="4000" i="1" dirty="0">
                <a:effectLst/>
                <a:latin typeface="Cambria" panose="02040503050406030204" pitchFamily="18" charset="0"/>
                <a:ea typeface="Times New Roman" panose="02020603050405020304" pitchFamily="18" charset="0"/>
              </a:rPr>
              <a:t>“the things you have seen” </a:t>
            </a:r>
            <a:r>
              <a:rPr lang="en-US" sz="4000" dirty="0">
                <a:effectLst/>
                <a:latin typeface="Cambria" panose="02040503050406030204" pitchFamily="18" charset="0"/>
                <a:ea typeface="Times New Roman" panose="02020603050405020304" pitchFamily="18" charset="0"/>
              </a:rPr>
              <a:t>(meaning the vision of Chapter 1); </a:t>
            </a:r>
          </a:p>
          <a:p>
            <a:pPr marL="800100" marR="0" indent="-742950" algn="just">
              <a:lnSpc>
                <a:spcPct val="100000"/>
              </a:lnSpc>
              <a:spcBef>
                <a:spcPts val="0"/>
              </a:spcBef>
              <a:spcAft>
                <a:spcPts val="0"/>
              </a:spcAft>
              <a:buAutoNum type="arabicPeriod"/>
            </a:pPr>
            <a:endParaRPr lang="en-US" sz="1800" dirty="0">
              <a:effectLst/>
              <a:latin typeface="Cambria" panose="02040503050406030204" pitchFamily="18" charset="0"/>
              <a:ea typeface="Times New Roman" panose="02020603050405020304" pitchFamily="18" charset="0"/>
            </a:endParaRPr>
          </a:p>
          <a:p>
            <a:pPr marL="628650" marR="0" indent="-571500" algn="just">
              <a:lnSpc>
                <a:spcPct val="100000"/>
              </a:lnSpc>
              <a:spcBef>
                <a:spcPts val="0"/>
              </a:spcBef>
              <a:spcAft>
                <a:spcPts val="0"/>
              </a:spcAft>
              <a:buFont typeface="Arial" panose="020B0604020202020204" pitchFamily="34" charset="0"/>
              <a:buChar char="•"/>
            </a:pPr>
            <a:r>
              <a:rPr lang="en-US" sz="4000" i="1" dirty="0">
                <a:solidFill>
                  <a:srgbClr val="C00000"/>
                </a:solidFill>
                <a:effectLst/>
                <a:latin typeface="Cambria" panose="02040503050406030204" pitchFamily="18" charset="0"/>
                <a:ea typeface="Times New Roman" panose="02020603050405020304" pitchFamily="18" charset="0"/>
              </a:rPr>
              <a:t>“the things which are” </a:t>
            </a:r>
            <a:r>
              <a:rPr lang="en-US" sz="4000" dirty="0">
                <a:solidFill>
                  <a:srgbClr val="C00000"/>
                </a:solidFill>
                <a:effectLst/>
                <a:latin typeface="Cambria" panose="02040503050406030204" pitchFamily="18" charset="0"/>
                <a:ea typeface="Times New Roman" panose="02020603050405020304" pitchFamily="18" charset="0"/>
              </a:rPr>
              <a:t>(meaning the things of the Church Age, in the letters of Chapters 2 &amp; 3); </a:t>
            </a:r>
          </a:p>
        </p:txBody>
      </p:sp>
    </p:spTree>
    <p:extLst>
      <p:ext uri="{BB962C8B-B14F-4D97-AF65-F5344CB8AC3E}">
        <p14:creationId xmlns:p14="http://schemas.microsoft.com/office/powerpoint/2010/main" val="6935442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78296" y="600074"/>
            <a:ext cx="11569146" cy="6105526"/>
          </a:xfrm>
        </p:spPr>
        <p:txBody>
          <a:bodyPr>
            <a:normAutofit/>
          </a:bodyPr>
          <a:lstStyle/>
          <a:p>
            <a:pPr marL="171450" marR="0" indent="-114300" algn="just">
              <a:lnSpc>
                <a:spcPct val="115000"/>
              </a:lnSpc>
              <a:spcBef>
                <a:spcPts val="0"/>
              </a:spcBef>
              <a:spcAft>
                <a:spcPts val="0"/>
              </a:spcAft>
            </a:pPr>
            <a:r>
              <a:rPr lang="en-US" sz="4000" dirty="0">
                <a:effectLst/>
                <a:latin typeface="Cambria" panose="02040503050406030204" pitchFamily="18" charset="0"/>
                <a:ea typeface="Times New Roman" panose="02020603050405020304" pitchFamily="18" charset="0"/>
              </a:rPr>
              <a:t>Three sections defined (1:19)— </a:t>
            </a:r>
            <a:r>
              <a:rPr lang="en-US" sz="4000" i="1" dirty="0">
                <a:effectLst/>
                <a:latin typeface="Cambria" panose="02040503050406030204" pitchFamily="18" charset="0"/>
                <a:ea typeface="Times New Roman" panose="02020603050405020304" pitchFamily="18" charset="0"/>
              </a:rPr>
              <a:t>“Write:” </a:t>
            </a:r>
            <a:r>
              <a:rPr lang="en-US" sz="1400" i="1" dirty="0">
                <a:effectLst/>
                <a:latin typeface="Cambria" panose="02040503050406030204" pitchFamily="18" charset="0"/>
                <a:ea typeface="Times New Roman" panose="02020603050405020304" pitchFamily="18" charset="0"/>
              </a:rPr>
              <a:t> </a:t>
            </a:r>
          </a:p>
          <a:p>
            <a:pPr marL="171450" marR="0" indent="-114300" algn="just">
              <a:lnSpc>
                <a:spcPct val="115000"/>
              </a:lnSpc>
              <a:spcBef>
                <a:spcPts val="0"/>
              </a:spcBef>
              <a:spcAft>
                <a:spcPts val="0"/>
              </a:spcAft>
            </a:pPr>
            <a:endParaRPr lang="en-US" sz="1400" i="1" dirty="0">
              <a:effectLst/>
              <a:latin typeface="Cambria" panose="02040503050406030204" pitchFamily="18" charset="0"/>
              <a:ea typeface="Times New Roman" panose="02020603050405020304" pitchFamily="18" charset="0"/>
            </a:endParaRPr>
          </a:p>
          <a:p>
            <a:pPr marL="628650" marR="0" indent="-571500" algn="just">
              <a:lnSpc>
                <a:spcPct val="100000"/>
              </a:lnSpc>
              <a:spcBef>
                <a:spcPts val="0"/>
              </a:spcBef>
              <a:spcAft>
                <a:spcPts val="0"/>
              </a:spcAft>
              <a:buFont typeface="Arial" panose="020B0604020202020204" pitchFamily="34" charset="0"/>
              <a:buChar char="•"/>
            </a:pPr>
            <a:r>
              <a:rPr lang="en-US" sz="4000" i="1" dirty="0">
                <a:effectLst/>
                <a:latin typeface="Cambria" panose="02040503050406030204" pitchFamily="18" charset="0"/>
                <a:ea typeface="Times New Roman" panose="02020603050405020304" pitchFamily="18" charset="0"/>
              </a:rPr>
              <a:t>“the things you have seen” </a:t>
            </a:r>
            <a:r>
              <a:rPr lang="en-US" sz="4000" dirty="0">
                <a:effectLst/>
                <a:latin typeface="Cambria" panose="02040503050406030204" pitchFamily="18" charset="0"/>
                <a:ea typeface="Times New Roman" panose="02020603050405020304" pitchFamily="18" charset="0"/>
              </a:rPr>
              <a:t>(meaning the vision of Chapter 1) </a:t>
            </a:r>
          </a:p>
          <a:p>
            <a:pPr marL="800100" marR="0" indent="-742950" algn="just">
              <a:lnSpc>
                <a:spcPct val="100000"/>
              </a:lnSpc>
              <a:spcBef>
                <a:spcPts val="0"/>
              </a:spcBef>
              <a:spcAft>
                <a:spcPts val="0"/>
              </a:spcAft>
              <a:buAutoNum type="arabicPeriod"/>
            </a:pPr>
            <a:endParaRPr lang="en-US" sz="1800" dirty="0">
              <a:effectLst/>
              <a:latin typeface="Cambria" panose="02040503050406030204" pitchFamily="18" charset="0"/>
              <a:ea typeface="Times New Roman" panose="02020603050405020304" pitchFamily="18" charset="0"/>
            </a:endParaRPr>
          </a:p>
          <a:p>
            <a:pPr marL="628650" marR="0" indent="-571500" algn="just">
              <a:lnSpc>
                <a:spcPct val="100000"/>
              </a:lnSpc>
              <a:spcBef>
                <a:spcPts val="0"/>
              </a:spcBef>
              <a:spcAft>
                <a:spcPts val="0"/>
              </a:spcAft>
              <a:buFont typeface="Arial" panose="020B0604020202020204" pitchFamily="34" charset="0"/>
              <a:buChar char="•"/>
            </a:pPr>
            <a:r>
              <a:rPr lang="en-US" sz="4000" i="1" dirty="0">
                <a:effectLst/>
                <a:latin typeface="Cambria" panose="02040503050406030204" pitchFamily="18" charset="0"/>
                <a:ea typeface="Times New Roman" panose="02020603050405020304" pitchFamily="18" charset="0"/>
              </a:rPr>
              <a:t>“the things which are” </a:t>
            </a:r>
            <a:r>
              <a:rPr lang="en-US" sz="4000" dirty="0">
                <a:effectLst/>
                <a:latin typeface="Cambria" panose="02040503050406030204" pitchFamily="18" charset="0"/>
                <a:ea typeface="Times New Roman" panose="02020603050405020304" pitchFamily="18" charset="0"/>
              </a:rPr>
              <a:t>(meaning the things of the Church Age, in the letters of Chapters 2 &amp; 3) and;</a:t>
            </a:r>
          </a:p>
          <a:p>
            <a:pPr marL="800100" marR="0" indent="-742950" algn="just">
              <a:lnSpc>
                <a:spcPct val="100000"/>
              </a:lnSpc>
              <a:spcBef>
                <a:spcPts val="0"/>
              </a:spcBef>
              <a:spcAft>
                <a:spcPts val="0"/>
              </a:spcAft>
              <a:buAutoNum type="arabicPeriod"/>
            </a:pPr>
            <a:endParaRPr lang="en-US" sz="1800" dirty="0">
              <a:effectLst/>
              <a:latin typeface="Cambria" panose="02040503050406030204" pitchFamily="18" charset="0"/>
              <a:ea typeface="Times New Roman" panose="02020603050405020304" pitchFamily="18" charset="0"/>
            </a:endParaRPr>
          </a:p>
          <a:p>
            <a:pPr marL="628650" marR="0" indent="-571500" algn="just">
              <a:lnSpc>
                <a:spcPct val="100000"/>
              </a:lnSpc>
              <a:spcBef>
                <a:spcPts val="0"/>
              </a:spcBef>
              <a:spcAft>
                <a:spcPts val="0"/>
              </a:spcAft>
              <a:buFont typeface="Arial" panose="020B0604020202020204" pitchFamily="34" charset="0"/>
              <a:buChar char="•"/>
            </a:pPr>
            <a:r>
              <a:rPr lang="en-US" sz="4000" i="1" dirty="0">
                <a:solidFill>
                  <a:srgbClr val="C00000"/>
                </a:solidFill>
                <a:effectLst/>
                <a:latin typeface="Cambria" panose="02040503050406030204" pitchFamily="18" charset="0"/>
                <a:ea typeface="Times New Roman" panose="02020603050405020304" pitchFamily="18" charset="0"/>
              </a:rPr>
              <a:t>“the things which will occur after these things” </a:t>
            </a:r>
            <a:r>
              <a:rPr lang="en-US" sz="4000" dirty="0">
                <a:solidFill>
                  <a:srgbClr val="C00000"/>
                </a:solidFill>
                <a:effectLst/>
                <a:latin typeface="Cambria" panose="02040503050406030204" pitchFamily="18" charset="0"/>
                <a:ea typeface="Times New Roman" panose="02020603050405020304" pitchFamily="18" charset="0"/>
              </a:rPr>
              <a:t>(that is, after the Church Age, Chapters 4-22).</a:t>
            </a:r>
            <a:endParaRPr lang="en-US" sz="18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95875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78296" y="278296"/>
            <a:ext cx="11569146" cy="6427304"/>
          </a:xfrm>
        </p:spPr>
        <p:txBody>
          <a:bodyPr>
            <a:normAutofit/>
          </a:bodyPr>
          <a:lstStyle/>
          <a:p>
            <a:pPr marL="171450" marR="0" indent="-114300" algn="just">
              <a:lnSpc>
                <a:spcPct val="100000"/>
              </a:lnSpc>
              <a:spcBef>
                <a:spcPts val="0"/>
              </a:spcBef>
              <a:spcAft>
                <a:spcPts val="0"/>
              </a:spcAft>
            </a:pPr>
            <a:r>
              <a:rPr lang="en-US" sz="3700" dirty="0">
                <a:solidFill>
                  <a:srgbClr val="C00000"/>
                </a:solidFill>
                <a:effectLst/>
                <a:latin typeface="Cambria" panose="02040503050406030204" pitchFamily="18" charset="0"/>
                <a:ea typeface="Times New Roman" panose="02020603050405020304" pitchFamily="18" charset="0"/>
              </a:rPr>
              <a:t>Often, the seven letters (Chapters 1 &amp; 2) are viewed as seven successive stages of the Church Age until the end: </a:t>
            </a:r>
          </a:p>
        </p:txBody>
      </p:sp>
    </p:spTree>
    <p:extLst>
      <p:ext uri="{BB962C8B-B14F-4D97-AF65-F5344CB8AC3E}">
        <p14:creationId xmlns:p14="http://schemas.microsoft.com/office/powerpoint/2010/main" val="38156753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78296" y="278296"/>
            <a:ext cx="11569146" cy="6427304"/>
          </a:xfrm>
        </p:spPr>
        <p:txBody>
          <a:bodyPr>
            <a:normAutofit/>
          </a:bodyPr>
          <a:lstStyle/>
          <a:p>
            <a:pPr marL="171450" marR="0" indent="-114300" algn="just">
              <a:lnSpc>
                <a:spcPct val="100000"/>
              </a:lnSpc>
              <a:spcBef>
                <a:spcPts val="0"/>
              </a:spcBef>
              <a:spcAft>
                <a:spcPts val="0"/>
              </a:spcAft>
            </a:pPr>
            <a:r>
              <a:rPr lang="en-US" sz="3700" dirty="0">
                <a:effectLst/>
                <a:latin typeface="Cambria" panose="02040503050406030204" pitchFamily="18" charset="0"/>
                <a:ea typeface="Times New Roman" panose="02020603050405020304" pitchFamily="18" charset="0"/>
              </a:rPr>
              <a:t>Often, the seven letters (Chapters 1 &amp; 2) are viewed as seven successive stages of the Church Age until the end:</a:t>
            </a:r>
          </a:p>
          <a:p>
            <a:pPr marL="171450" marR="0" indent="-114300" algn="just">
              <a:lnSpc>
                <a:spcPct val="100000"/>
              </a:lnSpc>
              <a:spcBef>
                <a:spcPts val="0"/>
              </a:spcBef>
              <a:spcAft>
                <a:spcPts val="0"/>
              </a:spcAft>
            </a:pPr>
            <a:r>
              <a:rPr lang="en-US" dirty="0">
                <a:effectLst/>
                <a:latin typeface="Cambria" panose="02040503050406030204" pitchFamily="18" charset="0"/>
                <a:ea typeface="Times New Roman" panose="02020603050405020304" pitchFamily="18" charset="0"/>
              </a:rPr>
              <a:t> </a:t>
            </a:r>
          </a:p>
          <a:p>
            <a:pPr marL="628650" marR="0" indent="-571500" algn="just">
              <a:lnSpc>
                <a:spcPct val="100000"/>
              </a:lnSpc>
              <a:spcBef>
                <a:spcPts val="0"/>
              </a:spcBef>
              <a:spcAft>
                <a:spcPts val="0"/>
              </a:spcAft>
              <a:buFont typeface="Arial" panose="020B0604020202020204" pitchFamily="34" charset="0"/>
              <a:buChar char="•"/>
            </a:pPr>
            <a:r>
              <a:rPr lang="en-US" sz="4000" dirty="0">
                <a:solidFill>
                  <a:srgbClr val="C00000"/>
                </a:solidFill>
                <a:effectLst/>
                <a:latin typeface="Cambria" panose="02040503050406030204" pitchFamily="18" charset="0"/>
                <a:ea typeface="Times New Roman" panose="02020603050405020304" pitchFamily="18" charset="0"/>
              </a:rPr>
              <a:t>Ephesus=the Apostolic Church (A.D. 30-100)</a:t>
            </a:r>
          </a:p>
          <a:p>
            <a:pPr marL="171450" marR="0" indent="-114300" algn="just">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823071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78296" y="278296"/>
            <a:ext cx="11569146" cy="6427304"/>
          </a:xfrm>
        </p:spPr>
        <p:txBody>
          <a:bodyPr>
            <a:normAutofit/>
          </a:bodyPr>
          <a:lstStyle/>
          <a:p>
            <a:pPr marL="171450" marR="0" indent="-114300" algn="just">
              <a:lnSpc>
                <a:spcPct val="100000"/>
              </a:lnSpc>
              <a:spcBef>
                <a:spcPts val="0"/>
              </a:spcBef>
              <a:spcAft>
                <a:spcPts val="0"/>
              </a:spcAft>
            </a:pPr>
            <a:r>
              <a:rPr lang="en-US" sz="3700" dirty="0">
                <a:effectLst/>
                <a:latin typeface="Cambria" panose="02040503050406030204" pitchFamily="18" charset="0"/>
                <a:ea typeface="Times New Roman" panose="02020603050405020304" pitchFamily="18" charset="0"/>
              </a:rPr>
              <a:t>Often, the seven letters (Chapters 1 &amp; 2) are viewed as seven successive stages of the Church Age until the end:</a:t>
            </a:r>
          </a:p>
          <a:p>
            <a:pPr marL="171450" marR="0" indent="-114300" algn="just">
              <a:lnSpc>
                <a:spcPct val="115000"/>
              </a:lnSpc>
              <a:spcBef>
                <a:spcPts val="0"/>
              </a:spcBef>
              <a:spcAft>
                <a:spcPts val="0"/>
              </a:spcAft>
            </a:pPr>
            <a:r>
              <a:rPr lang="en-US" dirty="0">
                <a:effectLst/>
                <a:latin typeface="Cambria" panose="02040503050406030204" pitchFamily="18" charset="0"/>
                <a:ea typeface="Times New Roman" panose="02020603050405020304" pitchFamily="18" charset="0"/>
              </a:rPr>
              <a:t> </a:t>
            </a:r>
          </a:p>
          <a:p>
            <a:pPr marL="628650" marR="0" indent="-571500" algn="just">
              <a:lnSpc>
                <a:spcPct val="100000"/>
              </a:lnSpc>
              <a:spcBef>
                <a:spcPts val="0"/>
              </a:spcBef>
              <a:spcAft>
                <a:spcPts val="0"/>
              </a:spcAft>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rPr>
              <a:t>Ephesus=the Apostolic Church (A.D. 30-100)</a:t>
            </a:r>
          </a:p>
          <a:p>
            <a:pPr marL="628650" marR="0" indent="-571500" algn="just">
              <a:lnSpc>
                <a:spcPct val="100000"/>
              </a:lnSpc>
              <a:spcBef>
                <a:spcPts val="0"/>
              </a:spcBef>
              <a:spcAft>
                <a:spcPts val="0"/>
              </a:spcAft>
              <a:buFont typeface="Arial" panose="020B0604020202020204" pitchFamily="34" charset="0"/>
              <a:buChar char="•"/>
            </a:pPr>
            <a:r>
              <a:rPr lang="en-US" sz="4000" dirty="0">
                <a:solidFill>
                  <a:srgbClr val="C00000"/>
                </a:solidFill>
                <a:latin typeface="Cambria" panose="02040503050406030204" pitchFamily="18" charset="0"/>
                <a:ea typeface="Times New Roman" panose="02020603050405020304" pitchFamily="18" charset="0"/>
              </a:rPr>
              <a:t>Smyrna=the Persecuted Church (A.D.100-300)</a:t>
            </a:r>
          </a:p>
          <a:p>
            <a:pPr marL="171450" marR="0" indent="-114300" algn="just">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9894168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78296" y="278296"/>
            <a:ext cx="11569146" cy="6427304"/>
          </a:xfrm>
        </p:spPr>
        <p:txBody>
          <a:bodyPr>
            <a:normAutofit/>
          </a:bodyPr>
          <a:lstStyle/>
          <a:p>
            <a:pPr marL="171450" marR="0" indent="-114300" algn="just">
              <a:lnSpc>
                <a:spcPct val="100000"/>
              </a:lnSpc>
              <a:spcBef>
                <a:spcPts val="0"/>
              </a:spcBef>
              <a:spcAft>
                <a:spcPts val="0"/>
              </a:spcAft>
            </a:pPr>
            <a:r>
              <a:rPr lang="en-US" sz="3700" dirty="0">
                <a:effectLst/>
                <a:latin typeface="Cambria" panose="02040503050406030204" pitchFamily="18" charset="0"/>
                <a:ea typeface="Times New Roman" panose="02020603050405020304" pitchFamily="18" charset="0"/>
              </a:rPr>
              <a:t>Often, the seven letters (Chapters 1 &amp; 2) are viewed as seven successive stages of the Church Age until the end: </a:t>
            </a:r>
          </a:p>
          <a:p>
            <a:pPr marL="171450" marR="0" indent="-114300" algn="just">
              <a:lnSpc>
                <a:spcPct val="100000"/>
              </a:lnSpc>
              <a:spcBef>
                <a:spcPts val="0"/>
              </a:spcBef>
              <a:spcAft>
                <a:spcPts val="0"/>
              </a:spcAft>
            </a:pPr>
            <a:endParaRPr lang="en-US" dirty="0">
              <a:effectLst/>
              <a:latin typeface="Cambria" panose="02040503050406030204" pitchFamily="18" charset="0"/>
              <a:ea typeface="Times New Roman" panose="02020603050405020304" pitchFamily="18" charset="0"/>
            </a:endParaRPr>
          </a:p>
          <a:p>
            <a:pPr marL="628650" marR="0" indent="-571500" algn="just">
              <a:lnSpc>
                <a:spcPct val="100000"/>
              </a:lnSpc>
              <a:spcBef>
                <a:spcPts val="0"/>
              </a:spcBef>
              <a:spcAft>
                <a:spcPts val="0"/>
              </a:spcAft>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rPr>
              <a:t>Ephesus=the Apostolic Church (A.D. 30-100)</a:t>
            </a:r>
          </a:p>
          <a:p>
            <a:pPr marL="628650" marR="0" indent="-571500" algn="just">
              <a:lnSpc>
                <a:spcPct val="100000"/>
              </a:lnSpc>
              <a:spcBef>
                <a:spcPts val="0"/>
              </a:spcBef>
              <a:spcAft>
                <a:spcPts val="0"/>
              </a:spcAft>
              <a:buFont typeface="Arial" panose="020B0604020202020204" pitchFamily="34" charset="0"/>
              <a:buChar char="•"/>
            </a:pPr>
            <a:r>
              <a:rPr lang="en-US" sz="4000" dirty="0">
                <a:latin typeface="Cambria" panose="02040503050406030204" pitchFamily="18" charset="0"/>
                <a:ea typeface="Times New Roman" panose="02020603050405020304" pitchFamily="18" charset="0"/>
              </a:rPr>
              <a:t>Smyrna=the Persecuted Church (A.D.100-300)</a:t>
            </a:r>
          </a:p>
          <a:p>
            <a:pPr marL="628650" marR="0" indent="-571500" algn="just">
              <a:lnSpc>
                <a:spcPct val="100000"/>
              </a:lnSpc>
              <a:spcBef>
                <a:spcPts val="0"/>
              </a:spcBef>
              <a:spcAft>
                <a:spcPts val="0"/>
              </a:spcAft>
              <a:buFont typeface="Arial" panose="020B0604020202020204" pitchFamily="34" charset="0"/>
              <a:buChar char="•"/>
            </a:pPr>
            <a:r>
              <a:rPr lang="en-US" sz="4000" dirty="0">
                <a:solidFill>
                  <a:srgbClr val="C00000"/>
                </a:solidFill>
                <a:effectLst/>
                <a:latin typeface="Cambria" panose="02040503050406030204" pitchFamily="18" charset="0"/>
                <a:ea typeface="Times New Roman" panose="02020603050405020304" pitchFamily="18" charset="0"/>
              </a:rPr>
              <a:t>Pergamos=the Imperial Church (A.D. 312-600)</a:t>
            </a:r>
          </a:p>
        </p:txBody>
      </p:sp>
    </p:spTree>
    <p:extLst>
      <p:ext uri="{BB962C8B-B14F-4D97-AF65-F5344CB8AC3E}">
        <p14:creationId xmlns:p14="http://schemas.microsoft.com/office/powerpoint/2010/main" val="42230315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78296" y="278296"/>
            <a:ext cx="11569146" cy="6427304"/>
          </a:xfrm>
        </p:spPr>
        <p:txBody>
          <a:bodyPr>
            <a:normAutofit/>
          </a:bodyPr>
          <a:lstStyle/>
          <a:p>
            <a:pPr marL="171450" marR="0" indent="-114300" algn="just">
              <a:lnSpc>
                <a:spcPct val="100000"/>
              </a:lnSpc>
              <a:spcBef>
                <a:spcPts val="0"/>
              </a:spcBef>
              <a:spcAft>
                <a:spcPts val="0"/>
              </a:spcAft>
            </a:pPr>
            <a:r>
              <a:rPr lang="en-US" sz="3700" dirty="0">
                <a:effectLst/>
                <a:latin typeface="Cambria" panose="02040503050406030204" pitchFamily="18" charset="0"/>
                <a:ea typeface="Times New Roman" panose="02020603050405020304" pitchFamily="18" charset="0"/>
              </a:rPr>
              <a:t>Often, the seven letters (Chapters 1 &amp; 2) are viewed as seven successive stages of the Church Age until the end:</a:t>
            </a:r>
          </a:p>
          <a:p>
            <a:pPr marL="171450" marR="0" indent="-114300" algn="just">
              <a:lnSpc>
                <a:spcPct val="100000"/>
              </a:lnSpc>
              <a:spcBef>
                <a:spcPts val="0"/>
              </a:spcBef>
              <a:spcAft>
                <a:spcPts val="0"/>
              </a:spcAft>
            </a:pPr>
            <a:r>
              <a:rPr lang="en-US" dirty="0">
                <a:effectLst/>
                <a:latin typeface="Cambria" panose="02040503050406030204" pitchFamily="18" charset="0"/>
                <a:ea typeface="Times New Roman" panose="02020603050405020304" pitchFamily="18" charset="0"/>
              </a:rPr>
              <a:t> </a:t>
            </a:r>
          </a:p>
          <a:p>
            <a:pPr marL="628650" marR="0" indent="-571500" algn="just">
              <a:lnSpc>
                <a:spcPct val="100000"/>
              </a:lnSpc>
              <a:spcBef>
                <a:spcPts val="0"/>
              </a:spcBef>
              <a:spcAft>
                <a:spcPts val="0"/>
              </a:spcAft>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rPr>
              <a:t>Ephesus=the Apostolic Church (A.D. 30-100)</a:t>
            </a:r>
          </a:p>
          <a:p>
            <a:pPr marL="628650" marR="0" indent="-571500" algn="just">
              <a:lnSpc>
                <a:spcPct val="100000"/>
              </a:lnSpc>
              <a:spcBef>
                <a:spcPts val="0"/>
              </a:spcBef>
              <a:spcAft>
                <a:spcPts val="0"/>
              </a:spcAft>
              <a:buFont typeface="Arial" panose="020B0604020202020204" pitchFamily="34" charset="0"/>
              <a:buChar char="•"/>
            </a:pPr>
            <a:r>
              <a:rPr lang="en-US" sz="4000" dirty="0">
                <a:latin typeface="Cambria" panose="02040503050406030204" pitchFamily="18" charset="0"/>
                <a:ea typeface="Times New Roman" panose="02020603050405020304" pitchFamily="18" charset="0"/>
              </a:rPr>
              <a:t>Smyrna=the Persecuted Church (A.D.100-300)</a:t>
            </a:r>
          </a:p>
          <a:p>
            <a:pPr marL="628650" marR="0" indent="-571500" algn="just">
              <a:lnSpc>
                <a:spcPct val="100000"/>
              </a:lnSpc>
              <a:spcBef>
                <a:spcPts val="0"/>
              </a:spcBef>
              <a:spcAft>
                <a:spcPts val="0"/>
              </a:spcAft>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rPr>
              <a:t>Pergamos=the Imperial Church (A.D. 312-600)</a:t>
            </a:r>
          </a:p>
          <a:p>
            <a:pPr marL="628650" marR="0" indent="-571500" algn="just">
              <a:lnSpc>
                <a:spcPct val="100000"/>
              </a:lnSpc>
              <a:spcBef>
                <a:spcPts val="0"/>
              </a:spcBef>
              <a:spcAft>
                <a:spcPts val="0"/>
              </a:spcAft>
              <a:buFont typeface="Arial" panose="020B0604020202020204" pitchFamily="34" charset="0"/>
              <a:buChar char="•"/>
            </a:pPr>
            <a:r>
              <a:rPr lang="en-US" sz="4000" dirty="0">
                <a:solidFill>
                  <a:srgbClr val="C00000"/>
                </a:solidFill>
                <a:latin typeface="Cambria" panose="02040503050406030204" pitchFamily="18" charset="0"/>
                <a:ea typeface="Times New Roman" panose="02020603050405020304" pitchFamily="18" charset="0"/>
              </a:rPr>
              <a:t>Thyatira=the Papal Church (A.D. 600-1500)</a:t>
            </a:r>
          </a:p>
          <a:p>
            <a:pPr marL="171450" marR="0" indent="-114300" algn="just">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241244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78296" y="278296"/>
            <a:ext cx="11569146" cy="6427304"/>
          </a:xfrm>
        </p:spPr>
        <p:txBody>
          <a:bodyPr>
            <a:normAutofit/>
          </a:bodyPr>
          <a:lstStyle/>
          <a:p>
            <a:pPr marL="171450" marR="0" indent="-114300" algn="just">
              <a:lnSpc>
                <a:spcPct val="100000"/>
              </a:lnSpc>
              <a:spcBef>
                <a:spcPts val="0"/>
              </a:spcBef>
              <a:spcAft>
                <a:spcPts val="0"/>
              </a:spcAft>
            </a:pPr>
            <a:r>
              <a:rPr lang="en-US" sz="3700" dirty="0">
                <a:effectLst/>
                <a:latin typeface="Cambria" panose="02040503050406030204" pitchFamily="18" charset="0"/>
                <a:ea typeface="Times New Roman" panose="02020603050405020304" pitchFamily="18" charset="0"/>
              </a:rPr>
              <a:t>Often, the seven letters (Chapters 1 &amp; 2) are viewed as seven successive stages of the Church Age until the end:</a:t>
            </a:r>
          </a:p>
          <a:p>
            <a:pPr marL="171450" marR="0" indent="-114300" algn="just">
              <a:lnSpc>
                <a:spcPct val="100000"/>
              </a:lnSpc>
              <a:spcBef>
                <a:spcPts val="0"/>
              </a:spcBef>
              <a:spcAft>
                <a:spcPts val="0"/>
              </a:spcAft>
            </a:pPr>
            <a:r>
              <a:rPr lang="en-US" dirty="0">
                <a:effectLst/>
                <a:latin typeface="Cambria" panose="02040503050406030204" pitchFamily="18" charset="0"/>
                <a:ea typeface="Times New Roman" panose="02020603050405020304" pitchFamily="18" charset="0"/>
              </a:rPr>
              <a:t> </a:t>
            </a:r>
          </a:p>
          <a:p>
            <a:pPr marL="628650" marR="0" indent="-571500" algn="just">
              <a:lnSpc>
                <a:spcPct val="100000"/>
              </a:lnSpc>
              <a:spcBef>
                <a:spcPts val="0"/>
              </a:spcBef>
              <a:spcAft>
                <a:spcPts val="0"/>
              </a:spcAft>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rPr>
              <a:t>Ephesus=the Apostolic Church (A.D. 30-100)</a:t>
            </a:r>
          </a:p>
          <a:p>
            <a:pPr marL="628650" marR="0" indent="-571500" algn="just">
              <a:lnSpc>
                <a:spcPct val="100000"/>
              </a:lnSpc>
              <a:spcBef>
                <a:spcPts val="0"/>
              </a:spcBef>
              <a:spcAft>
                <a:spcPts val="0"/>
              </a:spcAft>
              <a:buFont typeface="Arial" panose="020B0604020202020204" pitchFamily="34" charset="0"/>
              <a:buChar char="•"/>
            </a:pPr>
            <a:r>
              <a:rPr lang="en-US" sz="4000" dirty="0">
                <a:latin typeface="Cambria" panose="02040503050406030204" pitchFamily="18" charset="0"/>
                <a:ea typeface="Times New Roman" panose="02020603050405020304" pitchFamily="18" charset="0"/>
              </a:rPr>
              <a:t>Smyrna=the Persecuted Church (A.D.100-300)</a:t>
            </a:r>
          </a:p>
          <a:p>
            <a:pPr marL="628650" marR="0" indent="-571500" algn="just">
              <a:lnSpc>
                <a:spcPct val="100000"/>
              </a:lnSpc>
              <a:spcBef>
                <a:spcPts val="0"/>
              </a:spcBef>
              <a:spcAft>
                <a:spcPts val="0"/>
              </a:spcAft>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rPr>
              <a:t>Pergamos=the Imperial Church (A.D. 312-600)</a:t>
            </a:r>
          </a:p>
          <a:p>
            <a:pPr marL="628650" marR="0" indent="-571500" algn="just">
              <a:lnSpc>
                <a:spcPct val="100000"/>
              </a:lnSpc>
              <a:spcBef>
                <a:spcPts val="0"/>
              </a:spcBef>
              <a:spcAft>
                <a:spcPts val="0"/>
              </a:spcAft>
              <a:buFont typeface="Arial" panose="020B0604020202020204" pitchFamily="34" charset="0"/>
              <a:buChar char="•"/>
            </a:pPr>
            <a:r>
              <a:rPr lang="en-US" sz="4000" dirty="0">
                <a:latin typeface="Cambria" panose="02040503050406030204" pitchFamily="18" charset="0"/>
                <a:ea typeface="Times New Roman" panose="02020603050405020304" pitchFamily="18" charset="0"/>
              </a:rPr>
              <a:t>Thyatira=the Papal Church (A.D. 600-1500)</a:t>
            </a:r>
          </a:p>
          <a:p>
            <a:pPr marL="628650" marR="0" indent="-571500" algn="just">
              <a:lnSpc>
                <a:spcPct val="100000"/>
              </a:lnSpc>
              <a:spcBef>
                <a:spcPts val="0"/>
              </a:spcBef>
              <a:spcAft>
                <a:spcPts val="0"/>
              </a:spcAft>
              <a:buFont typeface="Arial" panose="020B0604020202020204" pitchFamily="34" charset="0"/>
              <a:buChar char="•"/>
            </a:pPr>
            <a:r>
              <a:rPr lang="en-US" sz="4000" dirty="0">
                <a:solidFill>
                  <a:srgbClr val="C00000"/>
                </a:solidFill>
                <a:effectLst/>
                <a:latin typeface="Cambria" panose="02040503050406030204" pitchFamily="18" charset="0"/>
                <a:ea typeface="Times New Roman" panose="02020603050405020304" pitchFamily="18" charset="0"/>
              </a:rPr>
              <a:t>Sardis=the Reformation (A.D. 1500-1700)</a:t>
            </a:r>
          </a:p>
        </p:txBody>
      </p:sp>
    </p:spTree>
    <p:extLst>
      <p:ext uri="{BB962C8B-B14F-4D97-AF65-F5344CB8AC3E}">
        <p14:creationId xmlns:p14="http://schemas.microsoft.com/office/powerpoint/2010/main" val="33551143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78296" y="278296"/>
            <a:ext cx="11725862" cy="6427304"/>
          </a:xfrm>
        </p:spPr>
        <p:txBody>
          <a:bodyPr>
            <a:normAutofit/>
          </a:bodyPr>
          <a:lstStyle/>
          <a:p>
            <a:pPr marL="171450" marR="0" indent="-114300" algn="just">
              <a:lnSpc>
                <a:spcPct val="100000"/>
              </a:lnSpc>
              <a:spcBef>
                <a:spcPts val="0"/>
              </a:spcBef>
              <a:spcAft>
                <a:spcPts val="0"/>
              </a:spcAft>
            </a:pPr>
            <a:r>
              <a:rPr lang="en-US" sz="3700" dirty="0">
                <a:effectLst/>
                <a:latin typeface="Cambria" panose="02040503050406030204" pitchFamily="18" charset="0"/>
                <a:ea typeface="Times New Roman" panose="02020603050405020304" pitchFamily="18" charset="0"/>
              </a:rPr>
              <a:t>Often, the seven letters (Chapters 1 &amp; 2) are viewed as seven successive stages of the Church Age until the end:</a:t>
            </a:r>
          </a:p>
          <a:p>
            <a:pPr marL="171450" marR="0" indent="-114300" algn="just">
              <a:lnSpc>
                <a:spcPct val="115000"/>
              </a:lnSpc>
              <a:spcBef>
                <a:spcPts val="0"/>
              </a:spcBef>
              <a:spcAft>
                <a:spcPts val="0"/>
              </a:spcAft>
            </a:pPr>
            <a:r>
              <a:rPr lang="en-US" dirty="0">
                <a:effectLst/>
                <a:latin typeface="Cambria" panose="02040503050406030204" pitchFamily="18" charset="0"/>
                <a:ea typeface="Times New Roman" panose="02020603050405020304" pitchFamily="18" charset="0"/>
              </a:rPr>
              <a:t> </a:t>
            </a:r>
          </a:p>
          <a:p>
            <a:pPr marL="628650" marR="0" indent="-571500" algn="just">
              <a:lnSpc>
                <a:spcPct val="100000"/>
              </a:lnSpc>
              <a:spcBef>
                <a:spcPts val="0"/>
              </a:spcBef>
              <a:spcAft>
                <a:spcPts val="0"/>
              </a:spcAft>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rPr>
              <a:t>Ephesus=the Apostolic Church (A.D. 30-100)</a:t>
            </a:r>
          </a:p>
          <a:p>
            <a:pPr marL="628650" marR="0" indent="-571500" algn="just">
              <a:lnSpc>
                <a:spcPct val="100000"/>
              </a:lnSpc>
              <a:spcBef>
                <a:spcPts val="0"/>
              </a:spcBef>
              <a:spcAft>
                <a:spcPts val="0"/>
              </a:spcAft>
              <a:buFont typeface="Arial" panose="020B0604020202020204" pitchFamily="34" charset="0"/>
              <a:buChar char="•"/>
            </a:pPr>
            <a:r>
              <a:rPr lang="en-US" sz="4000" dirty="0">
                <a:latin typeface="Cambria" panose="02040503050406030204" pitchFamily="18" charset="0"/>
                <a:ea typeface="Times New Roman" panose="02020603050405020304" pitchFamily="18" charset="0"/>
              </a:rPr>
              <a:t>Smyrna=the Persecuted Church (A.D.100-300)</a:t>
            </a:r>
          </a:p>
          <a:p>
            <a:pPr marL="628650" marR="0" indent="-571500" algn="just">
              <a:lnSpc>
                <a:spcPct val="100000"/>
              </a:lnSpc>
              <a:spcBef>
                <a:spcPts val="0"/>
              </a:spcBef>
              <a:spcAft>
                <a:spcPts val="0"/>
              </a:spcAft>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rPr>
              <a:t>Pergamos=the Imperial Church (A.D. 312-600)</a:t>
            </a:r>
          </a:p>
          <a:p>
            <a:pPr marL="628650" marR="0" indent="-571500" algn="just">
              <a:lnSpc>
                <a:spcPct val="100000"/>
              </a:lnSpc>
              <a:spcBef>
                <a:spcPts val="0"/>
              </a:spcBef>
              <a:spcAft>
                <a:spcPts val="0"/>
              </a:spcAft>
              <a:buFont typeface="Arial" panose="020B0604020202020204" pitchFamily="34" charset="0"/>
              <a:buChar char="•"/>
            </a:pPr>
            <a:r>
              <a:rPr lang="en-US" sz="4000" dirty="0">
                <a:latin typeface="Cambria" panose="02040503050406030204" pitchFamily="18" charset="0"/>
                <a:ea typeface="Times New Roman" panose="02020603050405020304" pitchFamily="18" charset="0"/>
              </a:rPr>
              <a:t>Thyatira=the Papal Church (A.D. 600-1500)</a:t>
            </a:r>
          </a:p>
          <a:p>
            <a:pPr marL="628650" marR="0" indent="-571500" algn="just">
              <a:lnSpc>
                <a:spcPct val="100000"/>
              </a:lnSpc>
              <a:spcBef>
                <a:spcPts val="0"/>
              </a:spcBef>
              <a:spcAft>
                <a:spcPts val="0"/>
              </a:spcAft>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rPr>
              <a:t>Sardis=the Reformation (A.D. 1500-1700)</a:t>
            </a:r>
          </a:p>
          <a:p>
            <a:pPr marL="628650" marR="0" indent="-571500" algn="l">
              <a:lnSpc>
                <a:spcPct val="100000"/>
              </a:lnSpc>
              <a:spcBef>
                <a:spcPts val="0"/>
              </a:spcBef>
              <a:spcAft>
                <a:spcPts val="0"/>
              </a:spcAft>
              <a:buFont typeface="Arial" panose="020B0604020202020204" pitchFamily="34" charset="0"/>
              <a:buChar char="•"/>
            </a:pPr>
            <a:r>
              <a:rPr lang="en-US" sz="4000" dirty="0">
                <a:solidFill>
                  <a:srgbClr val="C00000"/>
                </a:solidFill>
                <a:latin typeface="Cambria" panose="02040503050406030204" pitchFamily="18" charset="0"/>
                <a:ea typeface="Times New Roman" panose="02020603050405020304" pitchFamily="18" charset="0"/>
              </a:rPr>
              <a:t>Philadelphia=the Missionary Church (1700-1900)</a:t>
            </a:r>
          </a:p>
        </p:txBody>
      </p:sp>
    </p:spTree>
    <p:extLst>
      <p:ext uri="{BB962C8B-B14F-4D97-AF65-F5344CB8AC3E}">
        <p14:creationId xmlns:p14="http://schemas.microsoft.com/office/powerpoint/2010/main" val="842299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88181" y="600074"/>
            <a:ext cx="10815637" cy="5815013"/>
          </a:xfrm>
        </p:spPr>
        <p:txBody>
          <a:bodyPr>
            <a:normAutofit/>
          </a:bodyPr>
          <a:lstStyle/>
          <a:p>
            <a:pPr algn="l"/>
            <a:r>
              <a:rPr lang="en-US" sz="4800" b="1" i="1" u="none" strike="noStrike" kern="0" dirty="0">
                <a:effectLst/>
                <a:latin typeface="Cambria" panose="02040503050406030204" pitchFamily="18" charset="0"/>
              </a:rPr>
              <a:t>II.  A Unique book</a:t>
            </a:r>
          </a:p>
          <a:p>
            <a:pPr algn="l"/>
            <a:endParaRPr lang="en-US" sz="1800" b="1" i="1" u="none" strike="noStrike" kern="0" dirty="0">
              <a:effectLst/>
              <a:latin typeface="Cambria" panose="02040503050406030204" pitchFamily="18" charset="0"/>
            </a:endParaRPr>
          </a:p>
          <a:p>
            <a:pPr algn="l"/>
            <a:r>
              <a:rPr lang="en-US" sz="4000" kern="0" dirty="0">
                <a:solidFill>
                  <a:srgbClr val="C00000"/>
                </a:solidFill>
                <a:latin typeface="Cambria" panose="02040503050406030204" pitchFamily="18" charset="0"/>
              </a:rPr>
              <a:t>The only </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book in the world that is at once:</a:t>
            </a:r>
          </a:p>
          <a:p>
            <a:endParaRPr lang="en-US" dirty="0"/>
          </a:p>
        </p:txBody>
      </p:sp>
    </p:spTree>
    <p:extLst>
      <p:ext uri="{BB962C8B-B14F-4D97-AF65-F5344CB8AC3E}">
        <p14:creationId xmlns:p14="http://schemas.microsoft.com/office/powerpoint/2010/main" val="373719731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191386" y="278296"/>
            <a:ext cx="11791506" cy="6427304"/>
          </a:xfrm>
        </p:spPr>
        <p:txBody>
          <a:bodyPr>
            <a:normAutofit fontScale="92500"/>
          </a:bodyPr>
          <a:lstStyle/>
          <a:p>
            <a:pPr marL="171450" marR="0" indent="-114300" algn="just">
              <a:lnSpc>
                <a:spcPct val="110000"/>
              </a:lnSpc>
              <a:spcBef>
                <a:spcPts val="0"/>
              </a:spcBef>
              <a:spcAft>
                <a:spcPts val="0"/>
              </a:spcAft>
            </a:pPr>
            <a:r>
              <a:rPr lang="en-US" sz="4000" dirty="0">
                <a:effectLst/>
                <a:latin typeface="Cambria" panose="02040503050406030204" pitchFamily="18" charset="0"/>
                <a:ea typeface="Times New Roman" panose="02020603050405020304" pitchFamily="18" charset="0"/>
              </a:rPr>
              <a:t>Often, the seven letters (Chapters 1 &amp; 2) are viewed as seven successive stages of the Church Age until the end: </a:t>
            </a:r>
          </a:p>
          <a:p>
            <a:pPr marL="171450" marR="0" indent="-114300" algn="just">
              <a:lnSpc>
                <a:spcPct val="110000"/>
              </a:lnSpc>
              <a:spcBef>
                <a:spcPts val="0"/>
              </a:spcBef>
              <a:spcAft>
                <a:spcPts val="0"/>
              </a:spcAft>
            </a:pPr>
            <a:endParaRPr lang="en-US" sz="2600" dirty="0">
              <a:effectLst/>
              <a:latin typeface="Cambria" panose="02040503050406030204" pitchFamily="18" charset="0"/>
              <a:ea typeface="Times New Roman" panose="02020603050405020304" pitchFamily="18" charset="0"/>
            </a:endParaRPr>
          </a:p>
          <a:p>
            <a:pPr marL="628650" marR="0" indent="-571500" algn="l">
              <a:lnSpc>
                <a:spcPct val="110000"/>
              </a:lnSpc>
              <a:spcBef>
                <a:spcPts val="0"/>
              </a:spcBef>
              <a:spcAft>
                <a:spcPts val="0"/>
              </a:spcAft>
              <a:buFont typeface="Arial" panose="020B0604020202020204" pitchFamily="34" charset="0"/>
              <a:buChar char="•"/>
            </a:pPr>
            <a:r>
              <a:rPr lang="en-US" sz="4100" dirty="0">
                <a:effectLst/>
                <a:latin typeface="Cambria" panose="02040503050406030204" pitchFamily="18" charset="0"/>
                <a:ea typeface="Times New Roman" panose="02020603050405020304" pitchFamily="18" charset="0"/>
              </a:rPr>
              <a:t>Ephesus=the Apostolic Church (A.D. 30-100)</a:t>
            </a:r>
          </a:p>
          <a:p>
            <a:pPr marL="628650" marR="0" indent="-571500" algn="l">
              <a:lnSpc>
                <a:spcPct val="110000"/>
              </a:lnSpc>
              <a:spcBef>
                <a:spcPts val="0"/>
              </a:spcBef>
              <a:spcAft>
                <a:spcPts val="0"/>
              </a:spcAft>
              <a:buFont typeface="Arial" panose="020B0604020202020204" pitchFamily="34" charset="0"/>
              <a:buChar char="•"/>
            </a:pPr>
            <a:r>
              <a:rPr lang="en-US" sz="4100" dirty="0">
                <a:latin typeface="Cambria" panose="02040503050406030204" pitchFamily="18" charset="0"/>
                <a:ea typeface="Times New Roman" panose="02020603050405020304" pitchFamily="18" charset="0"/>
              </a:rPr>
              <a:t>Smyrna=the Persecuted Church (A.D.100-300)</a:t>
            </a:r>
          </a:p>
          <a:p>
            <a:pPr marL="628650" marR="0" indent="-571500" algn="l">
              <a:lnSpc>
                <a:spcPct val="110000"/>
              </a:lnSpc>
              <a:spcBef>
                <a:spcPts val="0"/>
              </a:spcBef>
              <a:spcAft>
                <a:spcPts val="0"/>
              </a:spcAft>
              <a:buFont typeface="Arial" panose="020B0604020202020204" pitchFamily="34" charset="0"/>
              <a:buChar char="•"/>
            </a:pPr>
            <a:r>
              <a:rPr lang="en-US" sz="4100" dirty="0">
                <a:effectLst/>
                <a:latin typeface="Cambria" panose="02040503050406030204" pitchFamily="18" charset="0"/>
                <a:ea typeface="Times New Roman" panose="02020603050405020304" pitchFamily="18" charset="0"/>
              </a:rPr>
              <a:t>Pergamos=the Imperial Church (A.D. 312-600)</a:t>
            </a:r>
          </a:p>
          <a:p>
            <a:pPr marL="628650" marR="0" indent="-571500" algn="l">
              <a:lnSpc>
                <a:spcPct val="110000"/>
              </a:lnSpc>
              <a:spcBef>
                <a:spcPts val="0"/>
              </a:spcBef>
              <a:spcAft>
                <a:spcPts val="0"/>
              </a:spcAft>
              <a:buFont typeface="Arial" panose="020B0604020202020204" pitchFamily="34" charset="0"/>
              <a:buChar char="•"/>
            </a:pPr>
            <a:r>
              <a:rPr lang="en-US" sz="4100" dirty="0">
                <a:latin typeface="Cambria" panose="02040503050406030204" pitchFamily="18" charset="0"/>
                <a:ea typeface="Times New Roman" panose="02020603050405020304" pitchFamily="18" charset="0"/>
              </a:rPr>
              <a:t>Thyatira=the Papal Church (A.D. 600-1500)</a:t>
            </a:r>
          </a:p>
          <a:p>
            <a:pPr marL="628650" marR="0" indent="-571500" algn="l">
              <a:lnSpc>
                <a:spcPct val="110000"/>
              </a:lnSpc>
              <a:spcBef>
                <a:spcPts val="0"/>
              </a:spcBef>
              <a:spcAft>
                <a:spcPts val="0"/>
              </a:spcAft>
              <a:buFont typeface="Arial" panose="020B0604020202020204" pitchFamily="34" charset="0"/>
              <a:buChar char="•"/>
            </a:pPr>
            <a:r>
              <a:rPr lang="en-US" sz="4100" dirty="0">
                <a:effectLst/>
                <a:latin typeface="Cambria" panose="02040503050406030204" pitchFamily="18" charset="0"/>
                <a:ea typeface="Times New Roman" panose="02020603050405020304" pitchFamily="18" charset="0"/>
              </a:rPr>
              <a:t>Sardis=the Reformation (A.D. 1500-1700)</a:t>
            </a:r>
          </a:p>
          <a:p>
            <a:pPr marL="628650" marR="0" indent="-571500" algn="l">
              <a:lnSpc>
                <a:spcPct val="110000"/>
              </a:lnSpc>
              <a:spcBef>
                <a:spcPts val="0"/>
              </a:spcBef>
              <a:spcAft>
                <a:spcPts val="0"/>
              </a:spcAft>
              <a:buFont typeface="Arial" panose="020B0604020202020204" pitchFamily="34" charset="0"/>
              <a:buChar char="•"/>
            </a:pPr>
            <a:r>
              <a:rPr lang="en-US" sz="4100" dirty="0">
                <a:latin typeface="Cambria" panose="02040503050406030204" pitchFamily="18" charset="0"/>
                <a:ea typeface="Times New Roman" panose="02020603050405020304" pitchFamily="18" charset="0"/>
              </a:rPr>
              <a:t>Philadelphia=the Missionary Church (1700-1900)</a:t>
            </a:r>
          </a:p>
          <a:p>
            <a:pPr marL="628650" marR="0" indent="-571500" algn="l">
              <a:lnSpc>
                <a:spcPct val="110000"/>
              </a:lnSpc>
              <a:spcBef>
                <a:spcPts val="0"/>
              </a:spcBef>
              <a:spcAft>
                <a:spcPts val="0"/>
              </a:spcAft>
              <a:buFont typeface="Arial" panose="020B0604020202020204" pitchFamily="34" charset="0"/>
              <a:buChar char="•"/>
            </a:pPr>
            <a:r>
              <a:rPr lang="en-US" sz="4100" dirty="0">
                <a:solidFill>
                  <a:srgbClr val="C00000"/>
                </a:solidFill>
                <a:effectLst/>
                <a:latin typeface="Cambria" panose="02040503050406030204" pitchFamily="18" charset="0"/>
                <a:ea typeface="Times New Roman" panose="02020603050405020304" pitchFamily="18" charset="0"/>
              </a:rPr>
              <a:t>Laodicea=the Compromised Church (1900-End)</a:t>
            </a:r>
            <a:endParaRPr lang="en-US" sz="41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117090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91116" y="278296"/>
            <a:ext cx="10149162" cy="6427304"/>
          </a:xfrm>
        </p:spPr>
        <p:txBody>
          <a:bodyPr>
            <a:normAutofit/>
          </a:bodyPr>
          <a:lstStyle/>
          <a:p>
            <a:pPr marL="171450" marR="0" indent="-114300" algn="just">
              <a:lnSpc>
                <a:spcPct val="100000"/>
              </a:lnSpc>
              <a:spcBef>
                <a:spcPts val="0"/>
              </a:spcBef>
              <a:spcAft>
                <a:spcPts val="0"/>
              </a:spcAft>
            </a:pPr>
            <a:r>
              <a:rPr lang="en-US" sz="4000" dirty="0">
                <a:effectLst/>
                <a:latin typeface="Cambria" panose="02040503050406030204" pitchFamily="18" charset="0"/>
                <a:ea typeface="Times New Roman" panose="02020603050405020304" pitchFamily="18" charset="0"/>
              </a:rPr>
              <a:t>The “Rapture of the Church” is often seen as occurring in Revelation 4:1—</a:t>
            </a:r>
          </a:p>
          <a:p>
            <a:pPr marL="171450" marR="0" indent="-114300" algn="just">
              <a:lnSpc>
                <a:spcPct val="100000"/>
              </a:lnSpc>
              <a:spcBef>
                <a:spcPts val="0"/>
              </a:spcBef>
              <a:spcAft>
                <a:spcPts val="0"/>
              </a:spcAft>
            </a:pPr>
            <a:endParaRPr lang="en-US" sz="4000" dirty="0">
              <a:solidFill>
                <a:srgbClr val="C00000"/>
              </a:solidFill>
              <a:latin typeface="Cambria" panose="02040503050406030204" pitchFamily="18" charset="0"/>
              <a:ea typeface="Times New Roman" panose="02020603050405020304" pitchFamily="18" charset="0"/>
            </a:endParaRPr>
          </a:p>
          <a:p>
            <a:pPr marL="171450" marR="0" indent="-114300" algn="just">
              <a:lnSpc>
                <a:spcPct val="100000"/>
              </a:lnSpc>
              <a:spcBef>
                <a:spcPts val="0"/>
              </a:spcBef>
              <a:spcAft>
                <a:spcPts val="0"/>
              </a:spcAft>
            </a:pPr>
            <a:r>
              <a:rPr lang="en-US" sz="4000" b="0" i="1" u="none" strike="noStrike" dirty="0">
                <a:solidFill>
                  <a:srgbClr val="C00000"/>
                </a:solidFill>
                <a:effectLst/>
                <a:latin typeface="Cambria" panose="02040503050406030204" pitchFamily="18" charset="0"/>
              </a:rPr>
              <a:t> </a:t>
            </a:r>
            <a:endParaRPr lang="en-US" sz="4000" i="1" dirty="0">
              <a:solidFill>
                <a:srgbClr val="C00000"/>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60298016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91116" y="278296"/>
            <a:ext cx="10149162" cy="6427304"/>
          </a:xfrm>
        </p:spPr>
        <p:txBody>
          <a:bodyPr>
            <a:normAutofit/>
          </a:bodyPr>
          <a:lstStyle/>
          <a:p>
            <a:pPr marL="171450" marR="0" indent="-114300" algn="just">
              <a:lnSpc>
                <a:spcPct val="100000"/>
              </a:lnSpc>
              <a:spcBef>
                <a:spcPts val="0"/>
              </a:spcBef>
              <a:spcAft>
                <a:spcPts val="0"/>
              </a:spcAft>
            </a:pPr>
            <a:r>
              <a:rPr lang="en-US" sz="4000" dirty="0">
                <a:effectLst/>
                <a:latin typeface="Cambria" panose="02040503050406030204" pitchFamily="18" charset="0"/>
                <a:ea typeface="Times New Roman" panose="02020603050405020304" pitchFamily="18" charset="0"/>
              </a:rPr>
              <a:t>The “Rapture of the Church” is often seen as occurring in Revelation 4:1—</a:t>
            </a:r>
          </a:p>
          <a:p>
            <a:pPr marL="171450" marR="0" indent="-114300" algn="just">
              <a:lnSpc>
                <a:spcPct val="100000"/>
              </a:lnSpc>
              <a:spcBef>
                <a:spcPts val="0"/>
              </a:spcBef>
              <a:spcAft>
                <a:spcPts val="0"/>
              </a:spcAft>
            </a:pPr>
            <a:endParaRPr lang="en-US" sz="4000" dirty="0">
              <a:solidFill>
                <a:srgbClr val="C00000"/>
              </a:solidFill>
              <a:latin typeface="Cambria" panose="02040503050406030204" pitchFamily="18" charset="0"/>
              <a:ea typeface="Times New Roman" panose="02020603050405020304" pitchFamily="18" charset="0"/>
            </a:endParaRPr>
          </a:p>
          <a:p>
            <a:pPr marL="171450" marR="0" indent="-114300" algn="just">
              <a:lnSpc>
                <a:spcPct val="100000"/>
              </a:lnSpc>
              <a:spcBef>
                <a:spcPts val="0"/>
              </a:spcBef>
              <a:spcAft>
                <a:spcPts val="0"/>
              </a:spcAft>
            </a:pPr>
            <a:r>
              <a:rPr lang="en-US" sz="4000" b="0" i="1" u="none" strike="noStrike" dirty="0">
                <a:solidFill>
                  <a:srgbClr val="C00000"/>
                </a:solidFill>
                <a:effectLst/>
                <a:latin typeface="Cambria" panose="02040503050406030204" pitchFamily="18" charset="0"/>
              </a:rPr>
              <a:t> “...the first voice which I heard was like a trumpet speaking with me, saying, “Come up here, and I will show you things which must take place after this.”</a:t>
            </a:r>
            <a:endParaRPr lang="en-US" sz="4000" i="1" dirty="0">
              <a:solidFill>
                <a:srgbClr val="C00000"/>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9378613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27320" y="278296"/>
            <a:ext cx="11047227" cy="6427304"/>
          </a:xfrm>
        </p:spPr>
        <p:txBody>
          <a:bodyPr>
            <a:normAutofit/>
          </a:bodyPr>
          <a:lstStyle/>
          <a:p>
            <a:pPr marL="171450" marR="0" indent="-114300" algn="l">
              <a:lnSpc>
                <a:spcPct val="100000"/>
              </a:lnSpc>
              <a:spcBef>
                <a:spcPts val="0"/>
              </a:spcBef>
              <a:spcAft>
                <a:spcPts val="0"/>
              </a:spcAft>
            </a:pPr>
            <a:r>
              <a:rPr lang="en-US" sz="4000" i="1" dirty="0">
                <a:latin typeface="Cambria" panose="02040503050406030204" pitchFamily="18" charset="0"/>
                <a:ea typeface="Times New Roman" panose="02020603050405020304" pitchFamily="18" charset="0"/>
              </a:rPr>
              <a:t>After the Rapture comes the seven-year Tribulation period, depicted in Chapters 4-19.</a:t>
            </a:r>
          </a:p>
          <a:p>
            <a:pPr marL="171450" marR="0" indent="-114300" algn="just">
              <a:lnSpc>
                <a:spcPct val="115000"/>
              </a:lnSpc>
              <a:spcBef>
                <a:spcPts val="0"/>
              </a:spcBef>
              <a:spcAft>
                <a:spcPts val="0"/>
              </a:spcAft>
            </a:pPr>
            <a:endParaRPr lang="en-US" sz="1400" i="1" dirty="0">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309710355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595421" y="278296"/>
            <a:ext cx="11004699" cy="6427304"/>
          </a:xfrm>
        </p:spPr>
        <p:txBody>
          <a:bodyPr>
            <a:normAutofit/>
          </a:bodyPr>
          <a:lstStyle/>
          <a:p>
            <a:pPr marL="171450" marR="0" indent="-114300" algn="l">
              <a:lnSpc>
                <a:spcPct val="100000"/>
              </a:lnSpc>
              <a:spcBef>
                <a:spcPts val="0"/>
              </a:spcBef>
              <a:spcAft>
                <a:spcPts val="0"/>
              </a:spcAft>
            </a:pPr>
            <a:r>
              <a:rPr lang="en-US" sz="4000" i="1" dirty="0">
                <a:latin typeface="Cambria" panose="02040503050406030204" pitchFamily="18" charset="0"/>
                <a:ea typeface="Times New Roman" panose="02020603050405020304" pitchFamily="18" charset="0"/>
              </a:rPr>
              <a:t>After the Rapture comes the seven-year Tribulation period, depicted in Chapters 4-19.</a:t>
            </a:r>
          </a:p>
          <a:p>
            <a:pPr marL="171450" marR="0" indent="-114300" algn="just">
              <a:lnSpc>
                <a:spcPct val="100000"/>
              </a:lnSpc>
              <a:spcBef>
                <a:spcPts val="0"/>
              </a:spcBef>
              <a:spcAft>
                <a:spcPts val="0"/>
              </a:spcAft>
            </a:pPr>
            <a:endParaRPr lang="en-US" sz="1400" i="1" dirty="0">
              <a:effectLst/>
              <a:latin typeface="Cambria" panose="02040503050406030204" pitchFamily="18" charset="0"/>
              <a:ea typeface="Times New Roman" panose="02020603050405020304" pitchFamily="18" charset="0"/>
            </a:endParaRPr>
          </a:p>
          <a:p>
            <a:pPr marL="171450" marR="0" indent="-114300" algn="just">
              <a:lnSpc>
                <a:spcPct val="100000"/>
              </a:lnSpc>
              <a:spcBef>
                <a:spcPts val="0"/>
              </a:spcBef>
              <a:spcAft>
                <a:spcPts val="0"/>
              </a:spcAft>
            </a:pPr>
            <a:r>
              <a:rPr lang="en-US" sz="4000" i="1" dirty="0">
                <a:latin typeface="Cambria" panose="02040503050406030204" pitchFamily="18" charset="0"/>
                <a:ea typeface="Times New Roman" panose="02020603050405020304" pitchFamily="18" charset="0"/>
              </a:rPr>
              <a:t>This is the period of wars, cosmic phenomena, earthquakes and plagues of various sorts. It is also the time of the Antichrist, who is identified as “the Beast from the Sea” (Rev.13:1ff) who rules the world and persecutes God’s people.</a:t>
            </a:r>
          </a:p>
          <a:p>
            <a:pPr marL="171450" marR="0" indent="-114300" algn="just">
              <a:lnSpc>
                <a:spcPct val="115000"/>
              </a:lnSpc>
              <a:spcBef>
                <a:spcPts val="0"/>
              </a:spcBef>
              <a:spcAft>
                <a:spcPts val="0"/>
              </a:spcAft>
            </a:pPr>
            <a:endParaRPr lang="en-US" sz="1500" i="1" dirty="0">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26406318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5859" y="278296"/>
            <a:ext cx="10934894" cy="6427304"/>
          </a:xfrm>
        </p:spPr>
        <p:txBody>
          <a:bodyPr>
            <a:normAutofit/>
          </a:bodyPr>
          <a:lstStyle/>
          <a:p>
            <a:pPr marL="171450" marR="0" indent="-114300" algn="l">
              <a:lnSpc>
                <a:spcPct val="100000"/>
              </a:lnSpc>
              <a:spcBef>
                <a:spcPts val="0"/>
              </a:spcBef>
              <a:spcAft>
                <a:spcPts val="0"/>
              </a:spcAft>
            </a:pPr>
            <a:r>
              <a:rPr lang="en-US" sz="4000" dirty="0">
                <a:latin typeface="Cambria" panose="02040503050406030204" pitchFamily="18" charset="0"/>
                <a:ea typeface="Times New Roman" panose="02020603050405020304" pitchFamily="18" charset="0"/>
              </a:rPr>
              <a:t>The “Pre-Tribulation Rapture” view is specifically that of the </a:t>
            </a:r>
            <a:r>
              <a:rPr lang="en-US" sz="4000" i="1" dirty="0">
                <a:latin typeface="Cambria" panose="02040503050406030204" pitchFamily="18" charset="0"/>
                <a:ea typeface="Times New Roman" panose="02020603050405020304" pitchFamily="18" charset="0"/>
              </a:rPr>
              <a:t>Dispensationalists, </a:t>
            </a:r>
            <a:r>
              <a:rPr lang="en-US" sz="4000" dirty="0">
                <a:latin typeface="Cambria" panose="02040503050406030204" pitchFamily="18" charset="0"/>
                <a:ea typeface="Times New Roman" panose="02020603050405020304" pitchFamily="18" charset="0"/>
              </a:rPr>
              <a:t>who are the most numerous segment of those today who hold the </a:t>
            </a:r>
            <a:r>
              <a:rPr lang="en-US" sz="4000" i="1" dirty="0">
                <a:latin typeface="Cambria" panose="02040503050406030204" pitchFamily="18" charset="0"/>
                <a:ea typeface="Times New Roman" panose="02020603050405020304" pitchFamily="18" charset="0"/>
              </a:rPr>
              <a:t>Futurist Approach</a:t>
            </a:r>
            <a:r>
              <a:rPr lang="en-US" sz="4000" dirty="0">
                <a:latin typeface="Cambria" panose="02040503050406030204" pitchFamily="18" charset="0"/>
                <a:ea typeface="Times New Roman" panose="02020603050405020304" pitchFamily="18" charset="0"/>
              </a:rPr>
              <a:t>.</a:t>
            </a:r>
          </a:p>
          <a:p>
            <a:pPr marL="171450" marR="0" indent="-114300" algn="l">
              <a:lnSpc>
                <a:spcPct val="115000"/>
              </a:lnSpc>
              <a:spcBef>
                <a:spcPts val="0"/>
              </a:spcBef>
              <a:spcAft>
                <a:spcPts val="0"/>
              </a:spcAft>
            </a:pPr>
            <a:endParaRPr lang="en-US" sz="1500" i="1" dirty="0">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83669878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5859" y="278296"/>
            <a:ext cx="10945526" cy="6427304"/>
          </a:xfrm>
        </p:spPr>
        <p:txBody>
          <a:bodyPr>
            <a:normAutofit/>
          </a:bodyPr>
          <a:lstStyle/>
          <a:p>
            <a:pPr marL="171450" marR="0" indent="-114300" algn="l">
              <a:lnSpc>
                <a:spcPct val="100000"/>
              </a:lnSpc>
              <a:spcBef>
                <a:spcPts val="0"/>
              </a:spcBef>
              <a:spcAft>
                <a:spcPts val="0"/>
              </a:spcAft>
            </a:pPr>
            <a:r>
              <a:rPr lang="en-US" sz="4000" dirty="0">
                <a:latin typeface="Cambria" panose="02040503050406030204" pitchFamily="18" charset="0"/>
                <a:ea typeface="Times New Roman" panose="02020603050405020304" pitchFamily="18" charset="0"/>
              </a:rPr>
              <a:t>The “Pre-Tribulation Rapture” view is specifically that of the </a:t>
            </a:r>
            <a:r>
              <a:rPr lang="en-US" sz="4000" i="1" dirty="0">
                <a:latin typeface="Cambria" panose="02040503050406030204" pitchFamily="18" charset="0"/>
                <a:ea typeface="Times New Roman" panose="02020603050405020304" pitchFamily="18" charset="0"/>
              </a:rPr>
              <a:t>Dispensationalists, </a:t>
            </a:r>
            <a:r>
              <a:rPr lang="en-US" sz="4000" dirty="0">
                <a:latin typeface="Cambria" panose="02040503050406030204" pitchFamily="18" charset="0"/>
                <a:ea typeface="Times New Roman" panose="02020603050405020304" pitchFamily="18" charset="0"/>
              </a:rPr>
              <a:t>who are the most numerous segment of those today who hold the </a:t>
            </a:r>
            <a:r>
              <a:rPr lang="en-US" sz="4000" i="1" dirty="0">
                <a:latin typeface="Cambria" panose="02040503050406030204" pitchFamily="18" charset="0"/>
                <a:ea typeface="Times New Roman" panose="02020603050405020304" pitchFamily="18" charset="0"/>
              </a:rPr>
              <a:t>Futurist Approach</a:t>
            </a:r>
            <a:r>
              <a:rPr lang="en-US" sz="4000" dirty="0">
                <a:latin typeface="Cambria" panose="02040503050406030204" pitchFamily="18" charset="0"/>
                <a:ea typeface="Times New Roman" panose="02020603050405020304" pitchFamily="18" charset="0"/>
              </a:rPr>
              <a:t>.</a:t>
            </a:r>
          </a:p>
          <a:p>
            <a:pPr marL="1714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There are still many </a:t>
            </a:r>
            <a:r>
              <a:rPr lang="en-US" sz="4000" i="1" dirty="0">
                <a:solidFill>
                  <a:srgbClr val="C00000"/>
                </a:solidFill>
                <a:latin typeface="Cambria" panose="02040503050406030204" pitchFamily="18" charset="0"/>
                <a:ea typeface="Times New Roman" panose="02020603050405020304" pitchFamily="18" charset="0"/>
              </a:rPr>
              <a:t>Futurists</a:t>
            </a:r>
            <a:r>
              <a:rPr lang="en-US" sz="4000" dirty="0">
                <a:solidFill>
                  <a:srgbClr val="C00000"/>
                </a:solidFill>
                <a:latin typeface="Cambria" panose="02040503050406030204" pitchFamily="18" charset="0"/>
                <a:ea typeface="Times New Roman" panose="02020603050405020304" pitchFamily="18" charset="0"/>
              </a:rPr>
              <a:t> who are not </a:t>
            </a:r>
            <a:r>
              <a:rPr lang="en-US" sz="4000" i="1" dirty="0">
                <a:solidFill>
                  <a:srgbClr val="C00000"/>
                </a:solidFill>
                <a:latin typeface="Cambria" panose="02040503050406030204" pitchFamily="18" charset="0"/>
                <a:ea typeface="Times New Roman" panose="02020603050405020304" pitchFamily="18" charset="0"/>
              </a:rPr>
              <a:t>Dispensationalists, </a:t>
            </a:r>
            <a:r>
              <a:rPr lang="en-US" sz="4000" dirty="0">
                <a:solidFill>
                  <a:srgbClr val="C00000"/>
                </a:solidFill>
                <a:latin typeface="Cambria" panose="02040503050406030204" pitchFamily="18" charset="0"/>
                <a:ea typeface="Times New Roman" panose="02020603050405020304" pitchFamily="18" charset="0"/>
              </a:rPr>
              <a:t>and who do not hold that the Church will be raptured before the Tribulation.</a:t>
            </a:r>
          </a:p>
          <a:p>
            <a:pPr marL="171450" marR="0" indent="-114300" algn="just">
              <a:lnSpc>
                <a:spcPct val="115000"/>
              </a:lnSpc>
              <a:spcBef>
                <a:spcPts val="0"/>
              </a:spcBef>
              <a:spcAft>
                <a:spcPts val="0"/>
              </a:spcAft>
            </a:pPr>
            <a:endParaRPr lang="en-US" sz="1500" i="1" dirty="0">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11499076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5860" y="278296"/>
            <a:ext cx="10628243" cy="6427304"/>
          </a:xfrm>
        </p:spPr>
        <p:txBody>
          <a:bodyPr>
            <a:normAutofit/>
          </a:bodyPr>
          <a:lstStyle/>
          <a:p>
            <a:pPr marL="171450" marR="0" indent="-114300" algn="just">
              <a:lnSpc>
                <a:spcPct val="100000"/>
              </a:lnSpc>
              <a:spcBef>
                <a:spcPts val="0"/>
              </a:spcBef>
              <a:spcAft>
                <a:spcPts val="0"/>
              </a:spcAft>
            </a:pPr>
            <a:r>
              <a:rPr lang="en-US" sz="4000" dirty="0">
                <a:latin typeface="Cambria" panose="02040503050406030204" pitchFamily="18" charset="0"/>
                <a:ea typeface="Times New Roman" panose="02020603050405020304" pitchFamily="18" charset="0"/>
              </a:rPr>
              <a:t>At the end of the Tribulation is the Battle of Armageddon: WW III (Rev.16:14, 16).</a:t>
            </a:r>
            <a:endParaRPr lang="en-US" sz="4000" dirty="0">
              <a:effectLst/>
              <a:latin typeface="Cambria" panose="02040503050406030204" pitchFamily="18" charset="0"/>
              <a:ea typeface="Times New Roman" panose="02020603050405020304" pitchFamily="18" charset="0"/>
            </a:endParaRPr>
          </a:p>
          <a:p>
            <a:pPr marL="171450" marR="0" indent="-114300" algn="just">
              <a:lnSpc>
                <a:spcPct val="115000"/>
              </a:lnSpc>
              <a:spcBef>
                <a:spcPts val="0"/>
              </a:spcBef>
              <a:spcAft>
                <a:spcPts val="0"/>
              </a:spcAft>
            </a:pPr>
            <a:endParaRPr lang="en-US" sz="1500" i="1" dirty="0">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54271229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5860" y="278296"/>
            <a:ext cx="10628243" cy="6427304"/>
          </a:xfrm>
        </p:spPr>
        <p:txBody>
          <a:bodyPr>
            <a:normAutofit/>
          </a:bodyPr>
          <a:lstStyle/>
          <a:p>
            <a:pPr marL="171450" marR="0" indent="-114300" algn="just">
              <a:lnSpc>
                <a:spcPct val="100000"/>
              </a:lnSpc>
              <a:spcBef>
                <a:spcPts val="0"/>
              </a:spcBef>
              <a:spcAft>
                <a:spcPts val="0"/>
              </a:spcAft>
            </a:pPr>
            <a:r>
              <a:rPr lang="en-US" sz="4000" dirty="0">
                <a:latin typeface="Cambria" panose="02040503050406030204" pitchFamily="18" charset="0"/>
                <a:ea typeface="Times New Roman" panose="02020603050405020304" pitchFamily="18" charset="0"/>
              </a:rPr>
              <a:t> At the end of the Tribulation is the Battle of Armageddon: WW III (Rev.16:14, 16).</a:t>
            </a:r>
            <a:endParaRPr lang="en-US" sz="4000" dirty="0">
              <a:effectLst/>
              <a:latin typeface="Cambria" panose="02040503050406030204" pitchFamily="18" charset="0"/>
              <a:ea typeface="Times New Roman" panose="02020603050405020304" pitchFamily="18" charset="0"/>
            </a:endParaRPr>
          </a:p>
          <a:p>
            <a:pPr marL="171450" marR="0" indent="-114300" algn="just">
              <a:lnSpc>
                <a:spcPct val="100000"/>
              </a:lnSpc>
              <a:spcBef>
                <a:spcPts val="0"/>
              </a:spcBef>
              <a:spcAft>
                <a:spcPts val="0"/>
              </a:spcAft>
            </a:pPr>
            <a:endParaRPr lang="en-US" sz="1400" dirty="0">
              <a:effectLst/>
              <a:latin typeface="Cambria" panose="02040503050406030204" pitchFamily="18" charset="0"/>
              <a:ea typeface="Times New Roman" panose="02020603050405020304" pitchFamily="18" charset="0"/>
            </a:endParaRPr>
          </a:p>
          <a:p>
            <a:pPr marL="1714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During the Battle of Armageddon, Christ returns with His previously-raptured saints, defeats the Antichrist and binds Satan in the Abyss. Christ the reigns on earth for a thousand years—the so-called “Millennium” (Chapters 19-20).</a:t>
            </a:r>
            <a:endParaRPr lang="en-US" sz="4000" dirty="0">
              <a:solidFill>
                <a:srgbClr val="C00000"/>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327479805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5860" y="278296"/>
            <a:ext cx="10628243" cy="6427304"/>
          </a:xfrm>
        </p:spPr>
        <p:txBody>
          <a:bodyPr>
            <a:normAutofit/>
          </a:bodyPr>
          <a:lstStyle/>
          <a:p>
            <a:pPr marL="1714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At the end of the thousand years, Satan is loosed briefly, and stages an abortive attempt to overthrow Christ’s kingdom. Satan fails and is then consigned to the lake of fire. There is a resurrection of the dead and the Great, White Throne Judgment.</a:t>
            </a:r>
          </a:p>
          <a:p>
            <a:pPr marL="171450" marR="0" indent="-114300" algn="just">
              <a:lnSpc>
                <a:spcPct val="115000"/>
              </a:lnSpc>
              <a:spcBef>
                <a:spcPts val="0"/>
              </a:spcBef>
              <a:spcAft>
                <a:spcPts val="0"/>
              </a:spcAft>
            </a:pPr>
            <a:endParaRPr lang="en-US" sz="1500" i="1" dirty="0">
              <a:solidFill>
                <a:srgbClr val="C00000"/>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1819702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algn="l"/>
            <a:r>
              <a:rPr lang="en-US" sz="4800" b="1" i="1" u="none" strike="noStrike" kern="0" dirty="0">
                <a:effectLst/>
                <a:latin typeface="Cambria" panose="02040503050406030204" pitchFamily="18" charset="0"/>
              </a:rPr>
              <a:t>II.  A Unique book</a:t>
            </a:r>
            <a:endParaRPr lang="en-US" sz="1800" b="1" i="1" u="none" strike="noStrike" kern="0" dirty="0">
              <a:effectLst/>
              <a:latin typeface="Cambria" panose="02040503050406030204" pitchFamily="18" charset="0"/>
            </a:endParaRPr>
          </a:p>
          <a:p>
            <a:pPr algn="l"/>
            <a:endParaRPr lang="en-US" sz="1800" b="1" i="1" u="none" strike="noStrike" kern="0" dirty="0">
              <a:effectLst/>
              <a:latin typeface="Cambria" panose="02040503050406030204" pitchFamily="18" charset="0"/>
            </a:endParaRPr>
          </a:p>
          <a:p>
            <a:pPr algn="l"/>
            <a:r>
              <a:rPr lang="en-US" sz="4000" kern="0" dirty="0">
                <a:latin typeface="Cambria" panose="02040503050406030204" pitchFamily="18" charset="0"/>
              </a:rPr>
              <a:t>The only </a:t>
            </a: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book in the world that is at once:</a:t>
            </a:r>
          </a:p>
          <a:p>
            <a:pPr algn="l"/>
            <a:endParaRPr lang="en-US" sz="800" dirty="0">
              <a:effectLst/>
              <a:latin typeface="Cambria" panose="02040503050406030204" pitchFamily="18" charset="0"/>
              <a:ea typeface="Times New Roman" panose="02020603050405020304" pitchFamily="18" charset="0"/>
              <a:cs typeface="Times New Roman" panose="02020603050405020304" pitchFamily="18" charset="0"/>
            </a:endParaRPr>
          </a:p>
          <a:p>
            <a:pPr marL="1028700" lvl="1" indent="-571500" algn="l">
              <a:buFont typeface="Arial" panose="020B0604020202020204" pitchFamily="34" charset="0"/>
              <a:buChar char="•"/>
            </a:pPr>
            <a:r>
              <a:rPr lang="en-US" sz="36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a genuine prophecy (1:3) </a:t>
            </a:r>
          </a:p>
          <a:p>
            <a:pPr marL="1200150" lvl="1" indent="-742950" algn="l">
              <a:buAutoNum type="alphaLcParenR"/>
            </a:pPr>
            <a:endParaRPr lang="en-US" sz="800" dirty="0">
              <a:effectLst/>
              <a:latin typeface="Cambria" panose="020405030504060302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74918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5860" y="278296"/>
            <a:ext cx="10628243" cy="6427304"/>
          </a:xfrm>
        </p:spPr>
        <p:txBody>
          <a:bodyPr>
            <a:normAutofit/>
          </a:bodyPr>
          <a:lstStyle/>
          <a:p>
            <a:pPr marL="171450" marR="0" indent="-114300" algn="just">
              <a:lnSpc>
                <a:spcPct val="100000"/>
              </a:lnSpc>
              <a:spcBef>
                <a:spcPts val="0"/>
              </a:spcBef>
              <a:spcAft>
                <a:spcPts val="0"/>
              </a:spcAft>
            </a:pPr>
            <a:r>
              <a:rPr lang="en-US" sz="4000" dirty="0">
                <a:latin typeface="Cambria" panose="02040503050406030204" pitchFamily="18" charset="0"/>
                <a:ea typeface="Times New Roman" panose="02020603050405020304" pitchFamily="18" charset="0"/>
              </a:rPr>
              <a:t> At the end of the thousand years, Satan is loosed briefly, and stages an abortive attempt to overthrow Christ’s kingdom. Satan fails and is then consigned to the lake of fire. There is a resurrection of the dead and the great, white throne judgment.</a:t>
            </a:r>
          </a:p>
          <a:p>
            <a:pPr marL="171450" marR="0" indent="-114300" algn="just">
              <a:lnSpc>
                <a:spcPct val="100000"/>
              </a:lnSpc>
              <a:spcBef>
                <a:spcPts val="0"/>
              </a:spcBef>
              <a:spcAft>
                <a:spcPts val="0"/>
              </a:spcAft>
            </a:pPr>
            <a:endParaRPr lang="en-US" sz="1500" dirty="0">
              <a:solidFill>
                <a:srgbClr val="C00000"/>
              </a:solidFill>
              <a:effectLst/>
              <a:latin typeface="Cambria" panose="02040503050406030204" pitchFamily="18" charset="0"/>
              <a:ea typeface="Times New Roman" panose="02020603050405020304" pitchFamily="18" charset="0"/>
            </a:endParaRPr>
          </a:p>
          <a:p>
            <a:pPr marL="1714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After this, Christ brings in the eternal state – the New Heaven and the New Earth, ruled by the New Jerusalem</a:t>
            </a:r>
            <a:r>
              <a:rPr lang="en-US" sz="4000" i="1" dirty="0">
                <a:solidFill>
                  <a:srgbClr val="C00000"/>
                </a:solidFill>
                <a:latin typeface="Cambria" panose="02040503050406030204" pitchFamily="18" charset="0"/>
                <a:ea typeface="Times New Roman" panose="02020603050405020304" pitchFamily="18" charset="0"/>
              </a:rPr>
              <a:t>.</a:t>
            </a:r>
            <a:endParaRPr lang="en-US" sz="4000" i="1" dirty="0">
              <a:solidFill>
                <a:srgbClr val="C00000"/>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356551818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478464" y="600074"/>
            <a:ext cx="11008683" cy="5815013"/>
          </a:xfrm>
        </p:spPr>
        <p:txBody>
          <a:bodyPr>
            <a:normAutofit/>
          </a:bodyPr>
          <a:lstStyle/>
          <a:p>
            <a:pPr marL="171450" marR="0" indent="-114300" algn="just">
              <a:lnSpc>
                <a:spcPct val="115000"/>
              </a:lnSpc>
              <a:spcBef>
                <a:spcPts val="0"/>
              </a:spcBef>
              <a:spcAft>
                <a:spcPts val="0"/>
              </a:spcAft>
            </a:pPr>
            <a:endParaRPr lang="en-US" sz="4000" dirty="0">
              <a:effectLst/>
              <a:latin typeface="Cambria" panose="02040503050406030204" pitchFamily="18" charset="0"/>
              <a:ea typeface="Times New Roman" panose="02020603050405020304" pitchFamily="18" charset="0"/>
            </a:endParaRPr>
          </a:p>
          <a:p>
            <a:pPr marL="171450" marR="0" indent="-114300" algn="just">
              <a:lnSpc>
                <a:spcPct val="100000"/>
              </a:lnSpc>
              <a:spcBef>
                <a:spcPts val="0"/>
              </a:spcBef>
              <a:spcAft>
                <a:spcPts val="0"/>
              </a:spcAft>
            </a:pPr>
            <a:r>
              <a:rPr lang="en-US" sz="4000" dirty="0">
                <a:effectLst/>
                <a:latin typeface="Cambria" panose="02040503050406030204" pitchFamily="18" charset="0"/>
                <a:ea typeface="Times New Roman" panose="02020603050405020304" pitchFamily="18" charset="0"/>
              </a:rPr>
              <a:t> Events are </a:t>
            </a:r>
            <a:r>
              <a:rPr lang="en-US" sz="4000" dirty="0">
                <a:latin typeface="Cambria" panose="02040503050406030204" pitchFamily="18" charset="0"/>
                <a:ea typeface="Times New Roman" panose="02020603050405020304" pitchFamily="18" charset="0"/>
              </a:rPr>
              <a:t>seen,</a:t>
            </a:r>
            <a:r>
              <a:rPr lang="en-US" sz="4000" dirty="0">
                <a:effectLst/>
                <a:latin typeface="Cambria" panose="02040503050406030204" pitchFamily="18" charset="0"/>
                <a:ea typeface="Times New Roman" panose="02020603050405020304" pitchFamily="18" charset="0"/>
              </a:rPr>
              <a:t> generally, in their proper chronological order, though some would see two parallel sections with some overlap or parallel accounts (i.e., Chapters 4-11 and 12-19).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5075675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57150" algn="just">
              <a:lnSpc>
                <a:spcPct val="115000"/>
              </a:lnSpc>
              <a:spcBef>
                <a:spcPts val="0"/>
              </a:spcBef>
            </a:pPr>
            <a:r>
              <a:rPr lang="en-US" sz="4000" b="1" dirty="0">
                <a:solidFill>
                  <a:srgbClr val="C00000"/>
                </a:solidFill>
                <a:effectLst/>
                <a:latin typeface="Cambria" panose="02040503050406030204" pitchFamily="18" charset="0"/>
                <a:ea typeface="Times New Roman" panose="02020603050405020304" pitchFamily="18" charset="0"/>
              </a:rPr>
              <a:t>Advantages to the Futurist Approach:</a:t>
            </a:r>
            <a:endParaRPr lang="en-US" sz="4000" b="1" dirty="0">
              <a:solidFill>
                <a:srgbClr val="C00000"/>
              </a:solidFill>
              <a:effectLst/>
              <a:latin typeface="Times New Roman" panose="02020603050405020304" pitchFamily="18" charset="0"/>
              <a:ea typeface="Times New Roman" panose="02020603050405020304" pitchFamily="18" charset="0"/>
            </a:endParaRPr>
          </a:p>
          <a:p>
            <a:pPr marL="800100" indent="-742950" algn="just">
              <a:lnSpc>
                <a:spcPct val="115000"/>
              </a:lnSpc>
              <a:spcBef>
                <a:spcPts val="0"/>
              </a:spcBef>
              <a:buAutoNum type="arabicPeriod"/>
            </a:pPr>
            <a:endParaRPr lang="en-US" sz="1400" b="1" dirty="0">
              <a:effectLst/>
              <a:latin typeface="Cambria" panose="02040503050406030204" pitchFamily="18" charset="0"/>
              <a:ea typeface="Times New Roman" panose="02020603050405020304" pitchFamily="18" charset="0"/>
            </a:endParaRPr>
          </a:p>
          <a:p>
            <a:pPr marL="57150" algn="just">
              <a:lnSpc>
                <a:spcPct val="115000"/>
              </a:lnSpc>
              <a:spcBef>
                <a:spcPts val="0"/>
              </a:spcBef>
            </a:pPr>
            <a:endParaRPr lang="en-US" sz="4000" dirty="0">
              <a:latin typeface="Cambria" panose="02040503050406030204" pitchFamily="18" charset="0"/>
              <a:ea typeface="Times New Roman" panose="02020603050405020304" pitchFamily="18" charset="0"/>
            </a:endParaRPr>
          </a:p>
          <a:p>
            <a:pPr marL="57150" algn="just">
              <a:lnSpc>
                <a:spcPct val="115000"/>
              </a:lnSpc>
              <a:spcBef>
                <a:spcPts val="0"/>
              </a:spcBef>
            </a:pPr>
            <a:endParaRPr lang="en-US" sz="4000" dirty="0">
              <a:effectLst/>
              <a:latin typeface="Times New Roman" panose="02020603050405020304" pitchFamily="18" charset="0"/>
              <a:ea typeface="Times New Roman" panose="02020603050405020304" pitchFamily="18" charset="0"/>
            </a:endParaRPr>
          </a:p>
          <a:p>
            <a:pPr marL="171450" marR="0" indent="-114300" algn="just">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6663125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marL="57150" algn="just">
              <a:lnSpc>
                <a:spcPct val="115000"/>
              </a:lnSpc>
              <a:spcBef>
                <a:spcPts val="0"/>
              </a:spcBef>
            </a:pPr>
            <a:r>
              <a:rPr lang="en-US" sz="4000" b="1" dirty="0">
                <a:effectLst/>
                <a:latin typeface="Cambria" panose="02040503050406030204" pitchFamily="18" charset="0"/>
                <a:ea typeface="Cambria" panose="02040503050406030204" pitchFamily="18" charset="0"/>
              </a:rPr>
              <a:t>Advantages to the Futurist Approach:</a:t>
            </a:r>
          </a:p>
          <a:p>
            <a:pPr marL="800100" indent="-742950" algn="just">
              <a:lnSpc>
                <a:spcPct val="115000"/>
              </a:lnSpc>
              <a:spcBef>
                <a:spcPts val="0"/>
              </a:spcBef>
              <a:buAutoNum type="arabicPeriod"/>
            </a:pPr>
            <a:endParaRPr lang="en-US" sz="1400" dirty="0">
              <a:effectLst/>
              <a:latin typeface="Cambria" panose="02040503050406030204" pitchFamily="18" charset="0"/>
              <a:ea typeface="Times New Roman" panose="02020603050405020304" pitchFamily="18" charset="0"/>
            </a:endParaRPr>
          </a:p>
          <a:p>
            <a:pPr marL="800100" indent="-742950" algn="just">
              <a:lnSpc>
                <a:spcPct val="100000"/>
              </a:lnSpc>
              <a:spcBef>
                <a:spcPts val="0"/>
              </a:spcBef>
              <a:buAutoNum type="arabicPeriod"/>
            </a:pPr>
            <a:r>
              <a:rPr lang="en-US" sz="4000" dirty="0">
                <a:solidFill>
                  <a:srgbClr val="C00000"/>
                </a:solidFill>
                <a:effectLst/>
                <a:latin typeface="Cambria" panose="02040503050406030204" pitchFamily="18" charset="0"/>
                <a:ea typeface="Times New Roman" panose="02020603050405020304" pitchFamily="18" charset="0"/>
              </a:rPr>
              <a:t>Of the alternative approaches, the </a:t>
            </a:r>
            <a:r>
              <a:rPr lang="en-US" sz="4000" i="1" dirty="0">
                <a:solidFill>
                  <a:srgbClr val="C00000"/>
                </a:solidFill>
                <a:effectLst/>
                <a:latin typeface="Cambria" panose="02040503050406030204" pitchFamily="18" charset="0"/>
                <a:ea typeface="Times New Roman" panose="02020603050405020304" pitchFamily="18" charset="0"/>
              </a:rPr>
              <a:t>Futurist</a:t>
            </a:r>
          </a:p>
          <a:p>
            <a:pPr marL="57150" algn="just">
              <a:lnSpc>
                <a:spcPct val="100000"/>
              </a:lnSpc>
              <a:spcBef>
                <a:spcPts val="0"/>
              </a:spcBef>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takes the most literal interpretation to the</a:t>
            </a:r>
          </a:p>
          <a:p>
            <a:pPr marL="57150" algn="just">
              <a:lnSpc>
                <a:spcPct val="100000"/>
              </a:lnSpc>
              <a:spcBef>
                <a:spcPts val="0"/>
              </a:spcBef>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visions, since it alone can do so. </a:t>
            </a:r>
            <a:r>
              <a:rPr lang="en-US" sz="4000" dirty="0">
                <a:solidFill>
                  <a:srgbClr val="C00000"/>
                </a:solidFill>
                <a:latin typeface="Cambria" panose="02040503050406030204" pitchFamily="18" charset="0"/>
                <a:ea typeface="Times New Roman" panose="02020603050405020304" pitchFamily="18" charset="0"/>
              </a:rPr>
              <a:t>This clearly</a:t>
            </a:r>
          </a:p>
          <a:p>
            <a:pPr marL="57150" algn="just">
              <a:lnSpc>
                <a:spcPct val="100000"/>
              </a:lnSpc>
              <a:spcBef>
                <a:spcPts val="0"/>
              </a:spcBef>
            </a:pPr>
            <a:r>
              <a:rPr lang="en-US" sz="4000" dirty="0">
                <a:solidFill>
                  <a:srgbClr val="C00000"/>
                </a:solidFill>
                <a:latin typeface="Cambria" panose="02040503050406030204" pitchFamily="18" charset="0"/>
                <a:ea typeface="Times New Roman" panose="02020603050405020304" pitchFamily="18" charset="0"/>
              </a:rPr>
              <a:t>       a</a:t>
            </a:r>
            <a:r>
              <a:rPr lang="en-US" sz="4000" dirty="0">
                <a:solidFill>
                  <a:srgbClr val="C00000"/>
                </a:solidFill>
                <a:effectLst/>
                <a:latin typeface="Cambria" panose="02040503050406030204" pitchFamily="18" charset="0"/>
                <a:ea typeface="Times New Roman" panose="02020603050405020304" pitchFamily="18" charset="0"/>
              </a:rPr>
              <a:t>ppeals to our tendency to take things</a:t>
            </a:r>
          </a:p>
          <a:p>
            <a:pPr marL="57150" algn="just">
              <a:lnSpc>
                <a:spcPct val="100000"/>
              </a:lnSpc>
              <a:spcBef>
                <a:spcPts val="0"/>
              </a:spcBef>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literally and minimizes difficulties of</a:t>
            </a:r>
          </a:p>
          <a:p>
            <a:pPr marL="57150" algn="just">
              <a:lnSpc>
                <a:spcPct val="100000"/>
              </a:lnSpc>
              <a:spcBef>
                <a:spcPts val="0"/>
              </a:spcBef>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interpretation);</a:t>
            </a:r>
          </a:p>
          <a:p>
            <a:pPr marL="57150" algn="just">
              <a:lnSpc>
                <a:spcPct val="115000"/>
              </a:lnSpc>
              <a:spcBef>
                <a:spcPts val="0"/>
              </a:spcBef>
            </a:pPr>
            <a:endParaRPr lang="en-US" sz="4000" dirty="0">
              <a:latin typeface="Cambria" panose="02040503050406030204" pitchFamily="18" charset="0"/>
              <a:ea typeface="Times New Roman" panose="02020603050405020304" pitchFamily="18" charset="0"/>
            </a:endParaRPr>
          </a:p>
          <a:p>
            <a:pPr marL="57150" algn="just">
              <a:lnSpc>
                <a:spcPct val="115000"/>
              </a:lnSpc>
              <a:spcBef>
                <a:spcPts val="0"/>
              </a:spcBef>
            </a:pPr>
            <a:endParaRPr lang="en-US" sz="4000" dirty="0">
              <a:effectLst/>
              <a:latin typeface="Times New Roman" panose="02020603050405020304" pitchFamily="18" charset="0"/>
              <a:ea typeface="Times New Roman" panose="02020603050405020304" pitchFamily="18" charset="0"/>
            </a:endParaRPr>
          </a:p>
          <a:p>
            <a:pPr marL="171450" marR="0" indent="-114300" algn="just">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7175621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0" y="600074"/>
            <a:ext cx="10815637" cy="6092274"/>
          </a:xfrm>
        </p:spPr>
        <p:txBody>
          <a:bodyPr>
            <a:normAutofit/>
          </a:bodyPr>
          <a:lstStyle/>
          <a:p>
            <a:pPr marL="171450" indent="-114300" algn="just">
              <a:lnSpc>
                <a:spcPct val="100000"/>
              </a:lnSpc>
              <a:spcBef>
                <a:spcPts val="0"/>
              </a:spcBef>
            </a:pPr>
            <a:r>
              <a:rPr lang="en-US" sz="4000" b="1" dirty="0">
                <a:effectLst/>
                <a:latin typeface="Cambria" panose="02040503050406030204" pitchFamily="18" charset="0"/>
                <a:ea typeface="Cambria" panose="02040503050406030204" pitchFamily="18" charset="0"/>
              </a:rPr>
              <a:t>Advantages to the Futurist Approach:</a:t>
            </a:r>
          </a:p>
          <a:p>
            <a:pPr marL="171450" marR="0" indent="-114300" algn="just">
              <a:lnSpc>
                <a:spcPct val="100000"/>
              </a:lnSpc>
              <a:spcBef>
                <a:spcPts val="0"/>
              </a:spcBef>
              <a:spcAft>
                <a:spcPts val="0"/>
              </a:spcAft>
            </a:pPr>
            <a:endParaRPr lang="en-US" dirty="0">
              <a:solidFill>
                <a:srgbClr val="C00000"/>
              </a:solidFill>
              <a:effectLst/>
              <a:latin typeface="Times New Roman" panose="02020603050405020304" pitchFamily="18" charset="0"/>
              <a:ea typeface="Times New Roman" panose="02020603050405020304" pitchFamily="18" charset="0"/>
            </a:endParaRPr>
          </a:p>
          <a:p>
            <a:pPr marL="171450" marR="0" indent="-114300" algn="just">
              <a:lnSpc>
                <a:spcPct val="100000"/>
              </a:lnSpc>
              <a:spcBef>
                <a:spcPts val="0"/>
              </a:spcBef>
              <a:spcAft>
                <a:spcPts val="0"/>
              </a:spcAft>
            </a:pPr>
            <a:r>
              <a:rPr lang="en-US" sz="4000" dirty="0">
                <a:solidFill>
                  <a:srgbClr val="C00000"/>
                </a:solidFill>
                <a:effectLst/>
                <a:latin typeface="Times New Roman" panose="02020603050405020304" pitchFamily="18" charset="0"/>
                <a:ea typeface="Times New Roman" panose="02020603050405020304" pitchFamily="18" charset="0"/>
              </a:rPr>
              <a:t>2.  </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This view encourages the reader to check</a:t>
            </a:r>
          </a:p>
          <a:p>
            <a:pPr marL="1714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and compare the visions with current</a:t>
            </a:r>
          </a:p>
          <a:p>
            <a:pPr marL="1714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events, and can usually be found to</a:t>
            </a:r>
          </a:p>
          <a:p>
            <a:pPr marL="171450" marR="0" indent="-11430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reward such attempts;</a:t>
            </a:r>
            <a:endParaRPr lang="en-US" sz="16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endParaRPr>
          </a:p>
          <a:p>
            <a:pPr marL="171450" marR="0" indent="-114300" algn="just">
              <a:lnSpc>
                <a:spcPct val="115000"/>
              </a:lnSpc>
              <a:spcBef>
                <a:spcPts val="0"/>
              </a:spcBef>
              <a:spcAft>
                <a:spcPts val="0"/>
              </a:spcAft>
            </a:pPr>
            <a:endParaRPr lang="en-US" sz="1600" dirty="0">
              <a:effectLst/>
              <a:latin typeface="Cambria" panose="02040503050406030204" pitchFamily="18" charset="0"/>
              <a:ea typeface="Times New Roman" panose="02020603050405020304" pitchFamily="18" charset="0"/>
              <a:cs typeface="Times New Roman" panose="02020603050405020304" pitchFamily="18" charset="0"/>
            </a:endParaRPr>
          </a:p>
          <a:p>
            <a:pPr marL="171450" marR="0" indent="-114300" algn="just">
              <a:lnSpc>
                <a:spcPct val="115000"/>
              </a:lnSpc>
              <a:spcBef>
                <a:spcPts val="0"/>
              </a:spcBef>
              <a:spcAft>
                <a:spcPts val="0"/>
              </a:spcAft>
            </a:pPr>
            <a:endParaRPr lang="en-US" sz="1600" dirty="0">
              <a:latin typeface="Cambria" panose="02040503050406030204" pitchFamily="18" charset="0"/>
              <a:ea typeface="Times New Roman" panose="02020603050405020304" pitchFamily="18" charset="0"/>
              <a:cs typeface="Times New Roman" panose="02020603050405020304" pitchFamily="18" charset="0"/>
            </a:endParaRPr>
          </a:p>
          <a:p>
            <a:pPr marL="171450" marR="0" indent="-114300" algn="just">
              <a:lnSpc>
                <a:spcPct val="115000"/>
              </a:lnSpc>
              <a:spcBef>
                <a:spcPts val="0"/>
              </a:spcBef>
              <a:spcAft>
                <a:spcPts val="0"/>
              </a:spcAft>
            </a:pPr>
            <a:endParaRPr lang="en-US" sz="1600" dirty="0">
              <a:effectLst/>
              <a:latin typeface="Cambria" panose="02040503050406030204" pitchFamily="18" charset="0"/>
              <a:ea typeface="Times New Roman" panose="02020603050405020304" pitchFamily="18" charset="0"/>
              <a:cs typeface="Times New Roman" panose="02020603050405020304" pitchFamily="18" charset="0"/>
            </a:endParaRPr>
          </a:p>
          <a:p>
            <a:pPr marL="171450" marR="0" indent="-114300" algn="just">
              <a:lnSpc>
                <a:spcPct val="115000"/>
              </a:lnSpc>
              <a:spcBef>
                <a:spcPts val="0"/>
              </a:spcBef>
              <a:spcAft>
                <a:spcPts val="0"/>
              </a:spcAft>
            </a:pPr>
            <a:endParaRPr lang="en-US" sz="1600" dirty="0">
              <a:latin typeface="Cambria" panose="02040503050406030204" pitchFamily="18" charset="0"/>
              <a:ea typeface="Times New Roman" panose="02020603050405020304" pitchFamily="18" charset="0"/>
              <a:cs typeface="Times New Roman" panose="02020603050405020304" pitchFamily="18" charset="0"/>
            </a:endParaRPr>
          </a:p>
          <a:p>
            <a:pPr marL="171450" marR="0" indent="-114300" algn="just">
              <a:lnSpc>
                <a:spcPct val="115000"/>
              </a:lnSpc>
              <a:spcBef>
                <a:spcPts val="0"/>
              </a:spcBef>
              <a:spcAft>
                <a:spcPts val="0"/>
              </a:spcAft>
            </a:pPr>
            <a:endParaRPr lang="en-US" sz="1600" dirty="0">
              <a:effectLst/>
              <a:latin typeface="Cambria" panose="02040503050406030204" pitchFamily="18" charset="0"/>
              <a:ea typeface="Times New Roman" panose="02020603050405020304" pitchFamily="18" charset="0"/>
              <a:cs typeface="Times New Roman" panose="02020603050405020304" pitchFamily="18" charset="0"/>
            </a:endParaRPr>
          </a:p>
          <a:p>
            <a:pPr marL="171450" marR="0" indent="-114300" algn="just">
              <a:lnSpc>
                <a:spcPct val="115000"/>
              </a:lnSpc>
              <a:spcBef>
                <a:spcPts val="0"/>
              </a:spcBef>
              <a:spcAft>
                <a:spcPts val="0"/>
              </a:spcAft>
            </a:pPr>
            <a:endParaRPr lang="en-US" sz="1600" dirty="0">
              <a:latin typeface="Cambria" panose="02040503050406030204" pitchFamily="18" charset="0"/>
              <a:ea typeface="Times New Roman" panose="02020603050405020304" pitchFamily="18" charset="0"/>
              <a:cs typeface="Times New Roman" panose="02020603050405020304" pitchFamily="18" charset="0"/>
            </a:endParaRPr>
          </a:p>
          <a:p>
            <a:pPr marL="171450" marR="0" indent="-114300" algn="just">
              <a:lnSpc>
                <a:spcPct val="115000"/>
              </a:lnSpc>
              <a:spcBef>
                <a:spcPts val="0"/>
              </a:spcBef>
              <a:spcAft>
                <a:spcPts val="0"/>
              </a:spcAft>
            </a:pPr>
            <a:endParaRPr lang="en-US" sz="1600" dirty="0">
              <a:effectLst/>
              <a:latin typeface="Cambria" panose="02040503050406030204" pitchFamily="18" charset="0"/>
              <a:ea typeface="Times New Roman" panose="02020603050405020304" pitchFamily="18" charset="0"/>
              <a:cs typeface="Times New Roman" panose="02020603050405020304" pitchFamily="18" charset="0"/>
            </a:endParaRPr>
          </a:p>
          <a:p>
            <a:pPr marL="171450" marR="0" indent="-114300" algn="just">
              <a:lnSpc>
                <a:spcPct val="115000"/>
              </a:lnSpc>
              <a:spcBef>
                <a:spcPts val="0"/>
              </a:spcBef>
              <a:spcAft>
                <a:spcPts val="0"/>
              </a:spcAft>
            </a:pPr>
            <a:endParaRPr lang="en-US" sz="1600" dirty="0">
              <a:latin typeface="Cambria" panose="02040503050406030204" pitchFamily="18" charset="0"/>
              <a:ea typeface="Times New Roman" panose="02020603050405020304" pitchFamily="18" charset="0"/>
              <a:cs typeface="Times New Roman" panose="02020603050405020304" pitchFamily="18" charset="0"/>
            </a:endParaRPr>
          </a:p>
          <a:p>
            <a:pPr marL="171450" marR="0" indent="-114300" algn="just">
              <a:lnSpc>
                <a:spcPct val="115000"/>
              </a:lnSpc>
              <a:spcBef>
                <a:spcPts val="0"/>
              </a:spcBef>
              <a:spcAft>
                <a:spcPts val="0"/>
              </a:spcAft>
            </a:pPr>
            <a:endParaRPr lang="en-US" sz="1600" dirty="0">
              <a:effectLst/>
              <a:latin typeface="Cambria" panose="02040503050406030204" pitchFamily="18" charset="0"/>
              <a:ea typeface="Times New Roman" panose="02020603050405020304" pitchFamily="18" charset="0"/>
              <a:cs typeface="Times New Roman" panose="02020603050405020304" pitchFamily="18" charset="0"/>
            </a:endParaRPr>
          </a:p>
          <a:p>
            <a:pPr marL="171450" marR="0" indent="-114300" algn="just">
              <a:lnSpc>
                <a:spcPct val="115000"/>
              </a:lnSpc>
              <a:spcBef>
                <a:spcPts val="0"/>
              </a:spcBef>
              <a:spcAft>
                <a:spcPts val="0"/>
              </a:spcAft>
            </a:pPr>
            <a:endParaRPr lang="en-US" sz="1600" dirty="0">
              <a:latin typeface="Cambria" panose="02040503050406030204" pitchFamily="18" charset="0"/>
              <a:ea typeface="Times New Roman" panose="02020603050405020304" pitchFamily="18" charset="0"/>
              <a:cs typeface="Times New Roman" panose="02020603050405020304" pitchFamily="18" charset="0"/>
            </a:endParaRPr>
          </a:p>
          <a:p>
            <a:pPr marL="171450" marR="0" indent="-114300" algn="just">
              <a:lnSpc>
                <a:spcPct val="115000"/>
              </a:lnSpc>
              <a:spcBef>
                <a:spcPts val="0"/>
              </a:spcBef>
              <a:spcAft>
                <a:spcPts val="0"/>
              </a:spcAft>
            </a:pPr>
            <a:endParaRPr lang="en-US" sz="1600" dirty="0">
              <a:effectLst/>
              <a:latin typeface="Cambria" panose="02040503050406030204" pitchFamily="18" charset="0"/>
              <a:ea typeface="Times New Roman" panose="02020603050405020304" pitchFamily="18" charset="0"/>
              <a:cs typeface="Times New Roman" panose="02020603050405020304" pitchFamily="18" charset="0"/>
            </a:endParaRPr>
          </a:p>
          <a:p>
            <a:pPr marL="171450" marR="0" indent="-114300" algn="just">
              <a:lnSpc>
                <a:spcPct val="115000"/>
              </a:lnSpc>
              <a:spcBef>
                <a:spcPts val="0"/>
              </a:spcBef>
              <a:spcAft>
                <a:spcPts val="0"/>
              </a:spcAft>
            </a:pPr>
            <a:endParaRPr lang="en-US" sz="4000" dirty="0">
              <a:effectLst/>
              <a:latin typeface="Cambria" panose="020405030504060302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9235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09599" y="600074"/>
            <a:ext cx="10877546" cy="6092274"/>
          </a:xfrm>
        </p:spPr>
        <p:txBody>
          <a:bodyPr>
            <a:normAutofit/>
          </a:bodyPr>
          <a:lstStyle/>
          <a:p>
            <a:pPr marL="171450" algn="just">
              <a:lnSpc>
                <a:spcPct val="115000"/>
              </a:lnSpc>
              <a:spcBef>
                <a:spcPts val="0"/>
              </a:spcBef>
            </a:pPr>
            <a:r>
              <a:rPr lang="en-US" sz="4000" b="1" dirty="0">
                <a:effectLst/>
                <a:latin typeface="Cambria" panose="02040503050406030204" pitchFamily="18" charset="0"/>
                <a:ea typeface="Times New Roman" panose="02020603050405020304" pitchFamily="18" charset="0"/>
              </a:rPr>
              <a:t>Advantages to the Futurist Approach:</a:t>
            </a:r>
          </a:p>
          <a:p>
            <a:pPr marL="171450" algn="just">
              <a:lnSpc>
                <a:spcPct val="115000"/>
              </a:lnSpc>
              <a:spcBef>
                <a:spcPts val="0"/>
              </a:spcBef>
            </a:pPr>
            <a:endParaRPr lang="en-US" sz="1400" b="1" dirty="0">
              <a:effectLst/>
              <a:latin typeface="Times New Roman" panose="02020603050405020304" pitchFamily="18" charset="0"/>
              <a:ea typeface="Times New Roman" panose="02020603050405020304" pitchFamily="18" charset="0"/>
            </a:endParaRPr>
          </a:p>
          <a:p>
            <a:pPr marL="17145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3. It is w</a:t>
            </a:r>
            <a:r>
              <a:rPr lang="en-US" sz="4000" dirty="0">
                <a:solidFill>
                  <a:srgbClr val="C00000"/>
                </a:solidFill>
                <a:effectLst/>
                <a:latin typeface="Cambria" panose="02040503050406030204" pitchFamily="18" charset="0"/>
                <a:ea typeface="Times New Roman" panose="02020603050405020304" pitchFamily="18" charset="0"/>
              </a:rPr>
              <a:t>idely held and taught by popular books,</a:t>
            </a:r>
          </a:p>
          <a:p>
            <a:pPr marL="17145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pastors and Christian media voices. It is</a:t>
            </a:r>
          </a:p>
          <a:p>
            <a:pPr marL="17145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currently the best-known and most "popular”</a:t>
            </a:r>
          </a:p>
          <a:p>
            <a:pPr marL="171450" marR="0" algn="just">
              <a:lnSpc>
                <a:spcPct val="100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view among evangelical Christians.</a:t>
            </a:r>
            <a:endParaRPr lang="en-US" sz="40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2196758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algn="l"/>
            <a:r>
              <a:rPr lang="en-US" sz="4000" b="1" dirty="0">
                <a:solidFill>
                  <a:srgbClr val="C00000"/>
                </a:solidFill>
                <a:latin typeface="Cambria" panose="02040503050406030204" pitchFamily="18" charset="0"/>
                <a:cs typeface="Times New Roman" panose="02020603050405020304" pitchFamily="18" charset="0"/>
              </a:rPr>
              <a:t>Disadvantages to the Futurist Approach:</a:t>
            </a:r>
            <a:endParaRPr lang="en-US" sz="4000" b="1" dirty="0">
              <a:solidFill>
                <a:srgbClr val="C00000"/>
              </a:solidFill>
            </a:endParaRPr>
          </a:p>
        </p:txBody>
      </p:sp>
    </p:spTree>
    <p:extLst>
      <p:ext uri="{BB962C8B-B14F-4D97-AF65-F5344CB8AC3E}">
        <p14:creationId xmlns:p14="http://schemas.microsoft.com/office/powerpoint/2010/main" val="96579115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algn="l"/>
            <a:r>
              <a:rPr lang="en-US" sz="4000" b="1" dirty="0">
                <a:latin typeface="Cambria" panose="02040503050406030204" pitchFamily="18" charset="0"/>
                <a:cs typeface="Times New Roman" panose="02020603050405020304" pitchFamily="18" charset="0"/>
              </a:rPr>
              <a:t>Disadvantages to the Futurist Approach:</a:t>
            </a:r>
            <a:endParaRPr lang="en-US" sz="1500" b="1" dirty="0">
              <a:latin typeface="Cambria" panose="02040503050406030204" pitchFamily="18" charset="0"/>
              <a:cs typeface="Times New Roman" panose="02020603050405020304" pitchFamily="18" charset="0"/>
            </a:endParaRPr>
          </a:p>
          <a:p>
            <a:pPr algn="l"/>
            <a:endParaRPr lang="en-US" sz="1500" b="1" dirty="0">
              <a:latin typeface="Cambria" panose="02040503050406030204" pitchFamily="18" charset="0"/>
              <a:cs typeface="Times New Roman" panose="02020603050405020304" pitchFamily="18" charset="0"/>
            </a:endParaRPr>
          </a:p>
          <a:p>
            <a:pPr marL="914400" marR="0" indent="-742950" algn="just">
              <a:lnSpc>
                <a:spcPct val="115000"/>
              </a:lnSpc>
              <a:spcBef>
                <a:spcPts val="0"/>
              </a:spcBef>
              <a:spcAft>
                <a:spcPts val="0"/>
              </a:spcAft>
              <a:buAutoNum type="arabicPeriod"/>
            </a:pPr>
            <a:r>
              <a:rPr lang="en-US" sz="4000" dirty="0">
                <a:effectLst/>
                <a:latin typeface="Cambria" panose="02040503050406030204" pitchFamily="18" charset="0"/>
                <a:ea typeface="Times New Roman" panose="02020603050405020304" pitchFamily="18" charset="0"/>
              </a:rPr>
              <a:t>Renders the book 90% irrelevant to</a:t>
            </a:r>
          </a:p>
          <a:p>
            <a:pPr marL="171450" marR="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      </a:t>
            </a:r>
            <a:r>
              <a:rPr lang="en-US" sz="4000" dirty="0">
                <a:effectLst/>
                <a:latin typeface="Cambria" panose="02040503050406030204" pitchFamily="18" charset="0"/>
                <a:ea typeface="Times New Roman" panose="02020603050405020304" pitchFamily="18" charset="0"/>
              </a:rPr>
              <a:t> Christians (since we leave at 4:1)</a:t>
            </a:r>
            <a:endParaRPr lang="en-US" sz="4000" dirty="0">
              <a:effectLst/>
              <a:latin typeface="Times New Roman" panose="02020603050405020304" pitchFamily="18" charset="0"/>
              <a:ea typeface="Times New Roman" panose="02020603050405020304" pitchFamily="18" charset="0"/>
            </a:endParaRPr>
          </a:p>
          <a:p>
            <a:pPr marL="171450" marR="0" algn="just">
              <a:lnSpc>
                <a:spcPct val="115000"/>
              </a:lnSpc>
              <a:spcBef>
                <a:spcPts val="0"/>
              </a:spcBef>
              <a:spcAft>
                <a:spcPts val="0"/>
              </a:spcAft>
            </a:pPr>
            <a:r>
              <a:rPr lang="en-US" sz="1500" dirty="0">
                <a:effectLst/>
                <a:latin typeface="Cambria" panose="02040503050406030204" pitchFamily="18" charset="0"/>
                <a:ea typeface="Times New Roman" panose="02020603050405020304" pitchFamily="18" charset="0"/>
              </a:rPr>
              <a:t> </a:t>
            </a:r>
            <a:endParaRPr lang="en-US" sz="1500" dirty="0">
              <a:effectLst/>
              <a:latin typeface="Times New Roman" panose="02020603050405020304" pitchFamily="18" charset="0"/>
              <a:ea typeface="Times New Roman" panose="02020603050405020304" pitchFamily="18" charset="0"/>
            </a:endParaRPr>
          </a:p>
          <a:p>
            <a:pPr algn="l"/>
            <a:endParaRPr lang="en-US" sz="4000" dirty="0"/>
          </a:p>
        </p:txBody>
      </p:sp>
    </p:spTree>
    <p:extLst>
      <p:ext uri="{BB962C8B-B14F-4D97-AF65-F5344CB8AC3E}">
        <p14:creationId xmlns:p14="http://schemas.microsoft.com/office/powerpoint/2010/main" val="21852825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algn="l"/>
            <a:r>
              <a:rPr lang="en-US" sz="4000" b="1" dirty="0">
                <a:latin typeface="Cambria" panose="02040503050406030204" pitchFamily="18" charset="0"/>
                <a:cs typeface="Times New Roman" panose="02020603050405020304" pitchFamily="18" charset="0"/>
              </a:rPr>
              <a:t>Disadvantages to the Futurist Approach:</a:t>
            </a:r>
          </a:p>
          <a:p>
            <a:pPr algn="l"/>
            <a:endParaRPr lang="en-US" sz="1500" dirty="0">
              <a:latin typeface="Cambria" panose="02040503050406030204" pitchFamily="18" charset="0"/>
              <a:cs typeface="Times New Roman" panose="02020603050405020304" pitchFamily="18" charset="0"/>
            </a:endParaRPr>
          </a:p>
          <a:p>
            <a:pPr marL="914400" marR="0" indent="-742950" algn="just">
              <a:lnSpc>
                <a:spcPct val="115000"/>
              </a:lnSpc>
              <a:spcBef>
                <a:spcPts val="0"/>
              </a:spcBef>
              <a:spcAft>
                <a:spcPts val="0"/>
              </a:spcAft>
              <a:buAutoNum type="arabicPeriod"/>
            </a:pPr>
            <a:r>
              <a:rPr lang="en-US" sz="4000" dirty="0">
                <a:effectLst/>
                <a:latin typeface="Cambria" panose="02040503050406030204" pitchFamily="18" charset="0"/>
                <a:ea typeface="Times New Roman" panose="02020603050405020304" pitchFamily="18" charset="0"/>
              </a:rPr>
              <a:t>Renders the book 90% irrelevant to</a:t>
            </a:r>
          </a:p>
          <a:p>
            <a:pPr marL="171450" marR="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      </a:t>
            </a:r>
            <a:r>
              <a:rPr lang="en-US" sz="4000" dirty="0">
                <a:effectLst/>
                <a:latin typeface="Cambria" panose="02040503050406030204" pitchFamily="18" charset="0"/>
                <a:ea typeface="Times New Roman" panose="02020603050405020304" pitchFamily="18" charset="0"/>
              </a:rPr>
              <a:t> Christians (since we leave at 4:1)</a:t>
            </a:r>
            <a:endParaRPr lang="en-US" sz="4000" dirty="0">
              <a:effectLst/>
              <a:latin typeface="Times New Roman" panose="02020603050405020304" pitchFamily="18" charset="0"/>
              <a:ea typeface="Times New Roman" panose="02020603050405020304" pitchFamily="18" charset="0"/>
            </a:endParaRPr>
          </a:p>
          <a:p>
            <a:pPr marL="171450" marR="0" algn="just">
              <a:lnSpc>
                <a:spcPct val="115000"/>
              </a:lnSpc>
              <a:spcBef>
                <a:spcPts val="0"/>
              </a:spcBef>
              <a:spcAft>
                <a:spcPts val="0"/>
              </a:spcAft>
            </a:pPr>
            <a:r>
              <a:rPr lang="en-US" sz="1500" dirty="0">
                <a:effectLst/>
                <a:latin typeface="Cambria" panose="02040503050406030204" pitchFamily="18" charset="0"/>
                <a:ea typeface="Times New Roman" panose="02020603050405020304" pitchFamily="18" charset="0"/>
              </a:rPr>
              <a:t> </a:t>
            </a:r>
            <a:endParaRPr lang="en-US" sz="1500" dirty="0">
              <a:effectLst/>
              <a:latin typeface="Times New Roman" panose="02020603050405020304" pitchFamily="18" charset="0"/>
              <a:ea typeface="Times New Roman" panose="02020603050405020304" pitchFamily="18" charset="0"/>
            </a:endParaRPr>
          </a:p>
          <a:p>
            <a:pPr marL="171450" marR="0" algn="just">
              <a:lnSpc>
                <a:spcPct val="115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2</a:t>
            </a:r>
            <a:r>
              <a:rPr lang="en-US" sz="4000" dirty="0">
                <a:solidFill>
                  <a:srgbClr val="C00000"/>
                </a:solidFill>
                <a:effectLst/>
                <a:latin typeface="Cambria" panose="02040503050406030204" pitchFamily="18" charset="0"/>
                <a:ea typeface="Times New Roman" panose="02020603050405020304" pitchFamily="18" charset="0"/>
              </a:rPr>
              <a:t>.   Fails to recognize the symbolic character of</a:t>
            </a:r>
          </a:p>
          <a:p>
            <a:pPr marL="171450" marR="0" algn="just">
              <a:lnSpc>
                <a:spcPct val="115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rPr>
              <a:t>   apocalyptic literature</a:t>
            </a:r>
            <a:endParaRPr lang="en-US" sz="4000" dirty="0">
              <a:solidFill>
                <a:srgbClr val="C00000"/>
              </a:solidFill>
              <a:effectLst/>
              <a:latin typeface="Times New Roman" panose="02020603050405020304" pitchFamily="18" charset="0"/>
              <a:ea typeface="Times New Roman" panose="02020603050405020304" pitchFamily="18" charset="0"/>
            </a:endParaRPr>
          </a:p>
          <a:p>
            <a:pPr marL="171450" marR="0" algn="just">
              <a:lnSpc>
                <a:spcPct val="115000"/>
              </a:lnSpc>
              <a:spcBef>
                <a:spcPts val="0"/>
              </a:spcBef>
              <a:spcAft>
                <a:spcPts val="0"/>
              </a:spcAft>
            </a:pPr>
            <a:r>
              <a:rPr lang="en-US" sz="1400" dirty="0">
                <a:effectLst/>
                <a:latin typeface="Cambria" panose="020405030504060302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algn="l"/>
            <a:endParaRPr lang="en-US" sz="4000" dirty="0"/>
          </a:p>
        </p:txBody>
      </p:sp>
    </p:spTree>
    <p:extLst>
      <p:ext uri="{BB962C8B-B14F-4D97-AF65-F5344CB8AC3E}">
        <p14:creationId xmlns:p14="http://schemas.microsoft.com/office/powerpoint/2010/main" val="21869636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algn="l"/>
            <a:r>
              <a:rPr lang="en-US" sz="4000" b="1" dirty="0">
                <a:latin typeface="Cambria" panose="02040503050406030204" pitchFamily="18" charset="0"/>
                <a:cs typeface="Times New Roman" panose="02020603050405020304" pitchFamily="18" charset="0"/>
              </a:rPr>
              <a:t>Disadvantages to the Futurist Approach:</a:t>
            </a:r>
          </a:p>
          <a:p>
            <a:pPr algn="l"/>
            <a:endParaRPr lang="en-US" sz="1500" b="1" dirty="0">
              <a:latin typeface="Cambria" panose="02040503050406030204" pitchFamily="18" charset="0"/>
              <a:cs typeface="Times New Roman" panose="02020603050405020304" pitchFamily="18" charset="0"/>
            </a:endParaRPr>
          </a:p>
          <a:p>
            <a:pPr marL="914400" marR="0" indent="-742950" algn="just">
              <a:lnSpc>
                <a:spcPct val="115000"/>
              </a:lnSpc>
              <a:spcBef>
                <a:spcPts val="0"/>
              </a:spcBef>
              <a:spcAft>
                <a:spcPts val="0"/>
              </a:spcAft>
              <a:buAutoNum type="arabicPeriod"/>
            </a:pPr>
            <a:r>
              <a:rPr lang="en-US" sz="4000" dirty="0">
                <a:effectLst/>
                <a:latin typeface="Cambria" panose="02040503050406030204" pitchFamily="18" charset="0"/>
                <a:ea typeface="Times New Roman" panose="02020603050405020304" pitchFamily="18" charset="0"/>
              </a:rPr>
              <a:t>Renders the book 90% irrelevant to</a:t>
            </a:r>
          </a:p>
          <a:p>
            <a:pPr marL="171450" marR="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      </a:t>
            </a:r>
            <a:r>
              <a:rPr lang="en-US" sz="4000" dirty="0">
                <a:effectLst/>
                <a:latin typeface="Cambria" panose="02040503050406030204" pitchFamily="18" charset="0"/>
                <a:ea typeface="Times New Roman" panose="02020603050405020304" pitchFamily="18" charset="0"/>
              </a:rPr>
              <a:t> Christians (since we leave at 4:1)</a:t>
            </a:r>
            <a:endParaRPr lang="en-US" sz="4000" dirty="0">
              <a:effectLst/>
              <a:latin typeface="Times New Roman" panose="02020603050405020304" pitchFamily="18" charset="0"/>
              <a:ea typeface="Times New Roman" panose="02020603050405020304" pitchFamily="18" charset="0"/>
            </a:endParaRPr>
          </a:p>
          <a:p>
            <a:pPr marL="171450" marR="0" algn="just">
              <a:lnSpc>
                <a:spcPct val="115000"/>
              </a:lnSpc>
              <a:spcBef>
                <a:spcPts val="0"/>
              </a:spcBef>
              <a:spcAft>
                <a:spcPts val="0"/>
              </a:spcAft>
            </a:pPr>
            <a:r>
              <a:rPr lang="en-US" sz="1500" dirty="0">
                <a:effectLst/>
                <a:latin typeface="Cambria" panose="02040503050406030204" pitchFamily="18" charset="0"/>
                <a:ea typeface="Times New Roman" panose="02020603050405020304" pitchFamily="18" charset="0"/>
              </a:rPr>
              <a:t> </a:t>
            </a:r>
            <a:endParaRPr lang="en-US" sz="1500" dirty="0">
              <a:effectLst/>
              <a:latin typeface="Times New Roman" panose="02020603050405020304" pitchFamily="18" charset="0"/>
              <a:ea typeface="Times New Roman" panose="02020603050405020304" pitchFamily="18" charset="0"/>
            </a:endParaRPr>
          </a:p>
          <a:p>
            <a:pPr marL="171450" marR="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2</a:t>
            </a:r>
            <a:r>
              <a:rPr lang="en-US" sz="4000" dirty="0">
                <a:effectLst/>
                <a:latin typeface="Cambria" panose="02040503050406030204" pitchFamily="18" charset="0"/>
                <a:ea typeface="Times New Roman" panose="02020603050405020304" pitchFamily="18" charset="0"/>
              </a:rPr>
              <a:t>.   Fails to recognize the symbolic character of</a:t>
            </a:r>
          </a:p>
          <a:p>
            <a:pPr marL="171450" marR="0" algn="just">
              <a:lnSpc>
                <a:spcPct val="115000"/>
              </a:lnSpc>
              <a:spcBef>
                <a:spcPts val="0"/>
              </a:spcBef>
              <a:spcAft>
                <a:spcPts val="0"/>
              </a:spcAft>
            </a:pPr>
            <a:r>
              <a:rPr lang="en-US" sz="4000" dirty="0">
                <a:latin typeface="Cambria" panose="02040503050406030204" pitchFamily="18" charset="0"/>
                <a:ea typeface="Times New Roman" panose="02020603050405020304" pitchFamily="18" charset="0"/>
              </a:rPr>
              <a:t>    </a:t>
            </a:r>
            <a:r>
              <a:rPr lang="en-US" sz="4000" dirty="0">
                <a:effectLst/>
                <a:latin typeface="Cambria" panose="02040503050406030204" pitchFamily="18" charset="0"/>
                <a:ea typeface="Times New Roman" panose="02020603050405020304" pitchFamily="18" charset="0"/>
              </a:rPr>
              <a:t>   apocalyptic literature</a:t>
            </a:r>
            <a:endParaRPr lang="en-US" sz="4000" dirty="0">
              <a:effectLst/>
              <a:latin typeface="Times New Roman" panose="02020603050405020304" pitchFamily="18" charset="0"/>
              <a:ea typeface="Times New Roman" panose="02020603050405020304" pitchFamily="18" charset="0"/>
            </a:endParaRPr>
          </a:p>
          <a:p>
            <a:pPr marL="171450" marR="0" algn="just">
              <a:lnSpc>
                <a:spcPct val="115000"/>
              </a:lnSpc>
              <a:spcBef>
                <a:spcPts val="0"/>
              </a:spcBef>
              <a:spcAft>
                <a:spcPts val="0"/>
              </a:spcAft>
            </a:pPr>
            <a:r>
              <a:rPr lang="en-US" sz="1400" dirty="0">
                <a:effectLst/>
                <a:latin typeface="Cambria" panose="020405030504060302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342900" marR="0" indent="-171450" algn="just">
              <a:lnSpc>
                <a:spcPct val="115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3</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Struggles to explain the book's own</a:t>
            </a:r>
          </a:p>
          <a:p>
            <a:pPr marL="342900" marR="0" indent="-171450" algn="just">
              <a:lnSpc>
                <a:spcPct val="115000"/>
              </a:lnSpc>
              <a:spcBef>
                <a:spcPts val="0"/>
              </a:spcBef>
              <a:spcAft>
                <a:spcPts val="0"/>
              </a:spcAft>
            </a:pPr>
            <a:r>
              <a:rPr lang="en-US" sz="4000" dirty="0">
                <a:solidFill>
                  <a:srgbClr val="C00000"/>
                </a:solidFill>
                <a:latin typeface="Cambria" panose="02040503050406030204" pitchFamily="18" charset="0"/>
                <a:ea typeface="Times New Roman" panose="02020603050405020304" pitchFamily="18" charset="0"/>
                <a:cs typeface="Times New Roman" panose="02020603050405020304" pitchFamily="18" charset="0"/>
              </a:rPr>
              <a:t>   </a:t>
            </a: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expectation of near fulfillment (1:1, 3; 22:10)</a:t>
            </a:r>
            <a:endParaRPr lang="en-US" sz="4000" dirty="0">
              <a:solidFill>
                <a:srgbClr val="C00000"/>
              </a:solidFill>
              <a:effectLst/>
              <a:latin typeface="Cochin" panose="02000603020000020003" pitchFamily="2" charset="0"/>
              <a:ea typeface="Times New Roman" panose="02020603050405020304" pitchFamily="18" charset="0"/>
              <a:cs typeface="Times New Roman" panose="02020603050405020304" pitchFamily="18" charset="0"/>
            </a:endParaRPr>
          </a:p>
          <a:p>
            <a:pPr algn="l"/>
            <a:endParaRPr lang="en-US" sz="4000" dirty="0"/>
          </a:p>
        </p:txBody>
      </p:sp>
    </p:spTree>
    <p:extLst>
      <p:ext uri="{BB962C8B-B14F-4D97-AF65-F5344CB8AC3E}">
        <p14:creationId xmlns:p14="http://schemas.microsoft.com/office/powerpoint/2010/main" val="734332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pPr algn="l"/>
            <a:r>
              <a:rPr lang="en-US" sz="4800" b="1" i="1" u="none" strike="noStrike" kern="0" dirty="0">
                <a:effectLst/>
                <a:latin typeface="Cambria" panose="02040503050406030204" pitchFamily="18" charset="0"/>
              </a:rPr>
              <a:t>II.  A Unique book</a:t>
            </a:r>
          </a:p>
          <a:p>
            <a:pPr algn="l"/>
            <a:endParaRPr lang="en-US" sz="1800" b="1" i="1" u="none" strike="noStrike" kern="0" dirty="0">
              <a:effectLst/>
              <a:latin typeface="Cambria" panose="02040503050406030204" pitchFamily="18" charset="0"/>
            </a:endParaRPr>
          </a:p>
          <a:p>
            <a:pPr algn="l">
              <a:lnSpc>
                <a:spcPct val="100000"/>
              </a:lnSpc>
            </a:pPr>
            <a:r>
              <a:rPr lang="en-US" sz="4000" kern="0" dirty="0">
                <a:latin typeface="Cambria" panose="02040503050406030204" pitchFamily="18" charset="0"/>
              </a:rPr>
              <a:t>The only </a:t>
            </a: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book in the world that is at once:</a:t>
            </a:r>
          </a:p>
          <a:p>
            <a:pPr marL="571500" indent="-571500" algn="l">
              <a:lnSpc>
                <a:spcPct val="100000"/>
              </a:lnSpc>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cs typeface="Times New Roman" panose="02020603050405020304" pitchFamily="18" charset="0"/>
              </a:rPr>
              <a:t>a genuine prophecy (1:3)</a:t>
            </a:r>
          </a:p>
          <a:p>
            <a:pPr algn="just">
              <a:lnSpc>
                <a:spcPct val="115000"/>
              </a:lnSpc>
              <a:spcBef>
                <a:spcPts val="0"/>
              </a:spcBef>
            </a:pPr>
            <a:endParaRPr lang="en-US" sz="1200" dirty="0">
              <a:effectLst/>
              <a:latin typeface="Cambria" panose="02040503050406030204" pitchFamily="18" charset="0"/>
              <a:ea typeface="Times New Roman" panose="02020603050405020304" pitchFamily="18" charset="0"/>
            </a:endParaRPr>
          </a:p>
          <a:p>
            <a:pPr algn="just">
              <a:lnSpc>
                <a:spcPct val="115000"/>
              </a:lnSpc>
              <a:spcBef>
                <a:spcPts val="0"/>
              </a:spcBef>
            </a:pPr>
            <a:r>
              <a:rPr lang="en-US" sz="4000" i="1" dirty="0">
                <a:solidFill>
                  <a:srgbClr val="C00000"/>
                </a:solidFill>
                <a:effectLst/>
                <a:latin typeface="Cambria" panose="02040503050406030204" pitchFamily="18" charset="0"/>
                <a:ea typeface="Times New Roman" panose="02020603050405020304" pitchFamily="18" charset="0"/>
              </a:rPr>
              <a:t>  </a:t>
            </a:r>
            <a:r>
              <a:rPr lang="en-US" sz="4000" i="1" dirty="0">
                <a:solidFill>
                  <a:srgbClr val="C00000"/>
                </a:solidFill>
                <a:latin typeface="Cambria" panose="02040503050406030204" pitchFamily="18" charset="0"/>
                <a:ea typeface="Times New Roman" panose="02020603050405020304" pitchFamily="18" charset="0"/>
              </a:rPr>
              <a:t>     </a:t>
            </a:r>
            <a:r>
              <a:rPr lang="en-US" sz="4000" i="1" dirty="0">
                <a:solidFill>
                  <a:srgbClr val="C00000"/>
                </a:solidFill>
                <a:effectLst/>
                <a:latin typeface="Cambria" panose="02040503050406030204" pitchFamily="18" charset="0"/>
                <a:ea typeface="Times New Roman" panose="02020603050405020304" pitchFamily="18" charset="0"/>
              </a:rPr>
              <a:t>"He who prophesies speaks edification and</a:t>
            </a:r>
          </a:p>
          <a:p>
            <a:pPr algn="just">
              <a:lnSpc>
                <a:spcPct val="115000"/>
              </a:lnSpc>
              <a:spcBef>
                <a:spcPts val="0"/>
              </a:spcBef>
            </a:pPr>
            <a:r>
              <a:rPr lang="en-US" sz="4000" i="1" dirty="0">
                <a:solidFill>
                  <a:srgbClr val="C00000"/>
                </a:solidFill>
                <a:latin typeface="Cambria" panose="02040503050406030204" pitchFamily="18" charset="0"/>
                <a:ea typeface="Times New Roman" panose="02020603050405020304" pitchFamily="18" charset="0"/>
              </a:rPr>
              <a:t>      </a:t>
            </a:r>
            <a:r>
              <a:rPr lang="en-US" sz="4000" i="1" dirty="0">
                <a:solidFill>
                  <a:srgbClr val="C00000"/>
                </a:solidFill>
                <a:effectLst/>
                <a:latin typeface="Cambria" panose="02040503050406030204" pitchFamily="18" charset="0"/>
                <a:ea typeface="Times New Roman" panose="02020603050405020304" pitchFamily="18" charset="0"/>
              </a:rPr>
              <a:t> exhortation and comfort to men.”</a:t>
            </a:r>
          </a:p>
          <a:p>
            <a:pPr>
              <a:lnSpc>
                <a:spcPct val="115000"/>
              </a:lnSpc>
              <a:spcBef>
                <a:spcPts val="0"/>
              </a:spcBef>
            </a:pPr>
            <a:r>
              <a:rPr lang="en-US" sz="4000" dirty="0">
                <a:solidFill>
                  <a:srgbClr val="C00000"/>
                </a:solidFill>
                <a:effectLst/>
                <a:latin typeface="Cambria" panose="02040503050406030204" pitchFamily="18" charset="0"/>
                <a:ea typeface="Times New Roman" panose="02020603050405020304" pitchFamily="18" charset="0"/>
              </a:rPr>
              <a:t>(I Corinthians 14:3)</a:t>
            </a:r>
          </a:p>
          <a:p>
            <a:pPr algn="just">
              <a:lnSpc>
                <a:spcPct val="115000"/>
              </a:lnSpc>
              <a:spcBef>
                <a:spcPts val="0"/>
              </a:spcBef>
            </a:pPr>
            <a:r>
              <a:rPr lang="en-US" sz="4000" dirty="0">
                <a:solidFill>
                  <a:srgbClr val="C00000"/>
                </a:solidFill>
                <a:effectLst/>
                <a:latin typeface="Cambria" panose="02040503050406030204" pitchFamily="18" charset="0"/>
                <a:ea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96140528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914399" y="600074"/>
            <a:ext cx="9897979" cy="5815013"/>
          </a:xfrm>
        </p:spPr>
        <p:txBody>
          <a:bodyPr>
            <a:normAutofit/>
          </a:bodyPr>
          <a:lstStyle/>
          <a:p>
            <a:endParaRPr lang="en-US" sz="1200" i="1" u="none" strike="noStrike" dirty="0">
              <a:effectLst/>
              <a:latin typeface="Cambria" panose="02040503050406030204" pitchFamily="18" charset="0"/>
            </a:endParaRPr>
          </a:p>
          <a:p>
            <a:r>
              <a:rPr lang="en-US" sz="4000" i="1" u="none" strike="noStrike" dirty="0">
                <a:effectLst/>
                <a:latin typeface="Cambria" panose="02040503050406030204" pitchFamily="18" charset="0"/>
              </a:rPr>
              <a:t>“The Revelation of Jesus Christ, which God gave Him to show His servants—</a:t>
            </a:r>
            <a:r>
              <a:rPr lang="en-US" sz="4000" i="1" u="none" strike="noStrike" dirty="0">
                <a:solidFill>
                  <a:srgbClr val="C00000"/>
                </a:solidFill>
                <a:effectLst/>
                <a:latin typeface="Cambria" panose="02040503050406030204" pitchFamily="18" charset="0"/>
              </a:rPr>
              <a:t>things which must shortly take place</a:t>
            </a:r>
            <a:r>
              <a:rPr lang="en-US" sz="4000" i="1" u="none" strike="noStrike" dirty="0">
                <a:effectLst/>
                <a:latin typeface="Cambria" panose="02040503050406030204" pitchFamily="18" charset="0"/>
              </a:rPr>
              <a:t>…Blessed is he who reads and those who hear the words of this prophecy, and keep those things which are written in it; </a:t>
            </a:r>
            <a:r>
              <a:rPr lang="en-US" sz="4000" i="1" u="none" strike="noStrike" dirty="0">
                <a:solidFill>
                  <a:srgbClr val="C00000"/>
                </a:solidFill>
                <a:effectLst/>
                <a:latin typeface="Cambria" panose="02040503050406030204" pitchFamily="18" charset="0"/>
              </a:rPr>
              <a:t>for the time is near.</a:t>
            </a:r>
            <a:r>
              <a:rPr lang="en-US" sz="4000" i="1" u="none" strike="noStrike" dirty="0">
                <a:effectLst/>
                <a:latin typeface="Cambria" panose="02040503050406030204" pitchFamily="18" charset="0"/>
              </a:rPr>
              <a:t>”</a:t>
            </a:r>
          </a:p>
          <a:p>
            <a:endParaRPr lang="en-US" sz="1400" i="1" dirty="0">
              <a:latin typeface="Cambria" panose="02040503050406030204" pitchFamily="18" charset="0"/>
            </a:endParaRPr>
          </a:p>
          <a:p>
            <a:r>
              <a:rPr lang="en-US" sz="3600" i="1" u="none" strike="noStrike" dirty="0">
                <a:effectLst/>
                <a:latin typeface="Cambria" panose="02040503050406030204" pitchFamily="18" charset="0"/>
              </a:rPr>
              <a:t>(Revelation 1:1, 3)</a:t>
            </a:r>
          </a:p>
          <a:p>
            <a:endParaRPr lang="en-US" sz="4000" i="1" dirty="0">
              <a:latin typeface="Cambria" panose="02040503050406030204" pitchFamily="18" charset="0"/>
            </a:endParaRPr>
          </a:p>
        </p:txBody>
      </p:sp>
    </p:spTree>
    <p:extLst>
      <p:ext uri="{BB962C8B-B14F-4D97-AF65-F5344CB8AC3E}">
        <p14:creationId xmlns:p14="http://schemas.microsoft.com/office/powerpoint/2010/main" val="317645865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770021" y="600074"/>
            <a:ext cx="10668000" cy="5815013"/>
          </a:xfrm>
        </p:spPr>
        <p:txBody>
          <a:bodyPr>
            <a:normAutofit/>
          </a:bodyPr>
          <a:lstStyle/>
          <a:p>
            <a:endParaRPr lang="en-US" sz="1200" i="1" u="none" strike="noStrike" dirty="0">
              <a:effectLst/>
              <a:latin typeface="Cambria" panose="02040503050406030204" pitchFamily="18" charset="0"/>
            </a:endParaRPr>
          </a:p>
          <a:p>
            <a:r>
              <a:rPr lang="en-US" sz="4000" i="1" u="none" strike="noStrike" dirty="0">
                <a:effectLst/>
                <a:latin typeface="Cambria" panose="02040503050406030204" pitchFamily="18" charset="0"/>
              </a:rPr>
              <a:t>“</a:t>
            </a:r>
            <a:r>
              <a:rPr lang="en-US" sz="4000" b="0" i="1" u="none" strike="noStrike" dirty="0">
                <a:solidFill>
                  <a:srgbClr val="000000"/>
                </a:solidFill>
                <a:effectLst/>
                <a:latin typeface="Cambria" panose="02040503050406030204" pitchFamily="18" charset="0"/>
              </a:rPr>
              <a:t>And he said to me, ‘</a:t>
            </a:r>
            <a:r>
              <a:rPr lang="en-US" sz="4000" b="0" i="1" u="none" strike="noStrike" dirty="0">
                <a:solidFill>
                  <a:srgbClr val="C00000"/>
                </a:solidFill>
                <a:effectLst/>
                <a:latin typeface="Cambria" panose="02040503050406030204" pitchFamily="18" charset="0"/>
              </a:rPr>
              <a:t>Do not seal </a:t>
            </a:r>
            <a:r>
              <a:rPr lang="en-US" sz="4000" b="0" i="1" u="none" strike="noStrike" dirty="0">
                <a:solidFill>
                  <a:srgbClr val="000000"/>
                </a:solidFill>
                <a:effectLst/>
                <a:latin typeface="Cambria" panose="02040503050406030204" pitchFamily="18" charset="0"/>
              </a:rPr>
              <a:t>the words of the prophecy of this book,</a:t>
            </a:r>
            <a:r>
              <a:rPr lang="en-US" sz="4000" b="0" i="1" u="none" strike="noStrike" dirty="0">
                <a:solidFill>
                  <a:srgbClr val="C00000"/>
                </a:solidFill>
                <a:effectLst/>
                <a:latin typeface="Cambria" panose="02040503050406030204" pitchFamily="18" charset="0"/>
              </a:rPr>
              <a:t> for the time is at hand</a:t>
            </a:r>
            <a:r>
              <a:rPr lang="en-US" sz="4000" b="0" i="1" u="none" strike="noStrike" dirty="0">
                <a:solidFill>
                  <a:srgbClr val="000000"/>
                </a:solidFill>
                <a:effectLst/>
                <a:latin typeface="Cambria" panose="02040503050406030204" pitchFamily="18" charset="0"/>
              </a:rPr>
              <a:t>.’”</a:t>
            </a:r>
            <a:endParaRPr lang="en-US" sz="4000" i="1" u="none" strike="noStrike" dirty="0">
              <a:effectLst/>
              <a:latin typeface="Cambria" panose="02040503050406030204" pitchFamily="18" charset="0"/>
            </a:endParaRPr>
          </a:p>
          <a:p>
            <a:r>
              <a:rPr lang="en-US" sz="3600" i="1" u="none" strike="noStrike" dirty="0">
                <a:effectLst/>
                <a:latin typeface="Cambria" panose="02040503050406030204" pitchFamily="18" charset="0"/>
              </a:rPr>
              <a:t>(Revelation </a:t>
            </a:r>
            <a:r>
              <a:rPr lang="en-US" sz="3600" i="1" dirty="0">
                <a:latin typeface="Cambria" panose="02040503050406030204" pitchFamily="18" charset="0"/>
              </a:rPr>
              <a:t>22:10</a:t>
            </a:r>
            <a:r>
              <a:rPr lang="en-US" sz="3600" i="1" u="none" strike="noStrike" dirty="0">
                <a:effectLst/>
                <a:latin typeface="Cambria" panose="02040503050406030204" pitchFamily="18" charset="0"/>
              </a:rPr>
              <a:t>)</a:t>
            </a:r>
          </a:p>
          <a:p>
            <a:endParaRPr lang="en-US" sz="4000" i="1" dirty="0">
              <a:latin typeface="Cambria" panose="02040503050406030204" pitchFamily="18" charset="0"/>
            </a:endParaRPr>
          </a:p>
        </p:txBody>
      </p:sp>
    </p:spTree>
    <p:extLst>
      <p:ext uri="{BB962C8B-B14F-4D97-AF65-F5344CB8AC3E}">
        <p14:creationId xmlns:p14="http://schemas.microsoft.com/office/powerpoint/2010/main" val="184457656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304798" y="600074"/>
            <a:ext cx="11449879" cy="5815013"/>
          </a:xfrm>
        </p:spPr>
        <p:txBody>
          <a:bodyPr>
            <a:normAutofit/>
          </a:bodyPr>
          <a:lstStyle/>
          <a:p>
            <a:endParaRPr lang="en-US" sz="1200" i="1" u="none" strike="noStrike" dirty="0">
              <a:effectLst/>
              <a:latin typeface="Cambria" panose="02040503050406030204" pitchFamily="18" charset="0"/>
            </a:endParaRPr>
          </a:p>
          <a:p>
            <a:r>
              <a:rPr lang="en-US" sz="4000" i="1" u="none" strike="noStrike" dirty="0">
                <a:effectLst/>
                <a:latin typeface="Cambria" panose="02040503050406030204" pitchFamily="18" charset="0"/>
              </a:rPr>
              <a:t>“</a:t>
            </a:r>
            <a:r>
              <a:rPr lang="en-US" sz="4000" b="0" i="1" u="none" strike="noStrike" dirty="0">
                <a:solidFill>
                  <a:srgbClr val="000000"/>
                </a:solidFill>
                <a:effectLst/>
                <a:latin typeface="Cambria" panose="02040503050406030204" pitchFamily="18" charset="0"/>
              </a:rPr>
              <a:t>And he said to me, ‘</a:t>
            </a:r>
            <a:r>
              <a:rPr lang="en-US" sz="4000" b="0" i="1" u="none" strike="noStrike" dirty="0">
                <a:solidFill>
                  <a:srgbClr val="C00000"/>
                </a:solidFill>
                <a:effectLst/>
                <a:latin typeface="Cambria" panose="02040503050406030204" pitchFamily="18" charset="0"/>
              </a:rPr>
              <a:t>Do not seal </a:t>
            </a:r>
            <a:r>
              <a:rPr lang="en-US" sz="4000" b="0" i="1" u="none" strike="noStrike" dirty="0">
                <a:solidFill>
                  <a:srgbClr val="000000"/>
                </a:solidFill>
                <a:effectLst/>
                <a:latin typeface="Cambria" panose="02040503050406030204" pitchFamily="18" charset="0"/>
              </a:rPr>
              <a:t>the words of the prophecy of this book,</a:t>
            </a:r>
            <a:r>
              <a:rPr lang="en-US" sz="4000" b="0" i="1" u="none" strike="noStrike" dirty="0">
                <a:solidFill>
                  <a:srgbClr val="C00000"/>
                </a:solidFill>
                <a:effectLst/>
                <a:latin typeface="Cambria" panose="02040503050406030204" pitchFamily="18" charset="0"/>
              </a:rPr>
              <a:t> for the time is at hand</a:t>
            </a:r>
            <a:r>
              <a:rPr lang="en-US" sz="4000" b="0" i="1" u="none" strike="noStrike" dirty="0">
                <a:solidFill>
                  <a:srgbClr val="000000"/>
                </a:solidFill>
                <a:effectLst/>
                <a:latin typeface="Cambria" panose="02040503050406030204" pitchFamily="18" charset="0"/>
              </a:rPr>
              <a:t>.’”</a:t>
            </a:r>
            <a:endParaRPr lang="en-US" sz="4000" i="1" u="none" strike="noStrike" dirty="0">
              <a:effectLst/>
              <a:latin typeface="Cambria" panose="02040503050406030204" pitchFamily="18" charset="0"/>
            </a:endParaRPr>
          </a:p>
          <a:p>
            <a:r>
              <a:rPr lang="en-US" sz="3600" i="1" u="none" strike="noStrike" dirty="0">
                <a:effectLst/>
                <a:latin typeface="Cambria" panose="02040503050406030204" pitchFamily="18" charset="0"/>
              </a:rPr>
              <a:t>(Revelation </a:t>
            </a:r>
            <a:r>
              <a:rPr lang="en-US" sz="3600" i="1" dirty="0">
                <a:latin typeface="Cambria" panose="02040503050406030204" pitchFamily="18" charset="0"/>
              </a:rPr>
              <a:t>22:10</a:t>
            </a:r>
            <a:r>
              <a:rPr lang="en-US" sz="3600" i="1" u="none" strike="noStrike" dirty="0">
                <a:effectLst/>
                <a:latin typeface="Cambria" panose="02040503050406030204" pitchFamily="18" charset="0"/>
              </a:rPr>
              <a:t>)</a:t>
            </a:r>
          </a:p>
          <a:p>
            <a:endParaRPr lang="en-US" sz="4000" i="1" dirty="0">
              <a:latin typeface="Cambria" panose="02040503050406030204" pitchFamily="18" charset="0"/>
            </a:endParaRPr>
          </a:p>
          <a:p>
            <a:r>
              <a:rPr lang="en-US" sz="4000" b="0" i="1" u="none" strike="noStrike" dirty="0">
                <a:solidFill>
                  <a:srgbClr val="000000"/>
                </a:solidFill>
                <a:effectLst/>
                <a:latin typeface="Cambria" panose="02040503050406030204" pitchFamily="18" charset="0"/>
              </a:rPr>
              <a:t>“But you, Daniel, shut up the words, and </a:t>
            </a:r>
            <a:r>
              <a:rPr lang="en-US" sz="4000" b="0" i="1" u="none" strike="noStrike" dirty="0">
                <a:solidFill>
                  <a:srgbClr val="C00000"/>
                </a:solidFill>
                <a:effectLst/>
                <a:latin typeface="Cambria" panose="02040503050406030204" pitchFamily="18" charset="0"/>
              </a:rPr>
              <a:t>seal the book until the time of the end</a:t>
            </a:r>
            <a:r>
              <a:rPr lang="en-US" sz="4000" b="0" i="1" u="none" strike="noStrike" dirty="0">
                <a:solidFill>
                  <a:srgbClr val="000000"/>
                </a:solidFill>
                <a:effectLst/>
                <a:latin typeface="Cambria" panose="02040503050406030204" pitchFamily="18" charset="0"/>
              </a:rPr>
              <a:t>…for the words are closed up and </a:t>
            </a:r>
            <a:r>
              <a:rPr lang="en-US" sz="4000" b="0" i="1" u="none" strike="noStrike" dirty="0">
                <a:solidFill>
                  <a:srgbClr val="C00000"/>
                </a:solidFill>
                <a:effectLst/>
                <a:latin typeface="Cambria" panose="02040503050406030204" pitchFamily="18" charset="0"/>
              </a:rPr>
              <a:t>sealed till the time of the end</a:t>
            </a:r>
            <a:r>
              <a:rPr lang="en-US" sz="4000" b="0" i="1" u="none" strike="noStrike" dirty="0">
                <a:solidFill>
                  <a:srgbClr val="000000"/>
                </a:solidFill>
                <a:effectLst/>
                <a:latin typeface="Cambria" panose="02040503050406030204" pitchFamily="18" charset="0"/>
              </a:rPr>
              <a:t>.”</a:t>
            </a:r>
          </a:p>
          <a:p>
            <a:r>
              <a:rPr lang="en-US" sz="3600" i="1" dirty="0">
                <a:solidFill>
                  <a:srgbClr val="000000"/>
                </a:solidFill>
                <a:latin typeface="Cambria" panose="02040503050406030204" pitchFamily="18" charset="0"/>
              </a:rPr>
              <a:t>(Daniel 12:4, 9)</a:t>
            </a:r>
            <a:endParaRPr lang="en-US" sz="3600" i="1" dirty="0">
              <a:latin typeface="Cambria" panose="02040503050406030204" pitchFamily="18" charset="0"/>
            </a:endParaRPr>
          </a:p>
        </p:txBody>
      </p:sp>
    </p:spTree>
    <p:extLst>
      <p:ext uri="{BB962C8B-B14F-4D97-AF65-F5344CB8AC3E}">
        <p14:creationId xmlns:p14="http://schemas.microsoft.com/office/powerpoint/2010/main" val="407260214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dirty="0"/>
          </a:p>
          <a:p>
            <a:endParaRPr lang="en-US" dirty="0"/>
          </a:p>
          <a:p>
            <a:pPr marR="0">
              <a:lnSpc>
                <a:spcPct val="115000"/>
              </a:lnSpc>
              <a:spcBef>
                <a:spcPts val="0"/>
              </a:spcBef>
              <a:spcAft>
                <a:spcPts val="0"/>
              </a:spcAft>
            </a:pPr>
            <a:r>
              <a:rPr lang="en-US" sz="4400" b="1" i="1" dirty="0">
                <a:solidFill>
                  <a:srgbClr val="C00000"/>
                </a:solidFill>
                <a:latin typeface="Cambria" panose="02040503050406030204" pitchFamily="18" charset="0"/>
                <a:ea typeface="Times New Roman" panose="02020603050405020304" pitchFamily="18" charset="0"/>
              </a:rPr>
              <a:t>B. </a:t>
            </a:r>
            <a:r>
              <a:rPr lang="en-US" sz="4400" b="1" i="1" dirty="0">
                <a:solidFill>
                  <a:srgbClr val="C00000"/>
                </a:solidFill>
                <a:effectLst/>
                <a:latin typeface="Cambria" panose="02040503050406030204" pitchFamily="18" charset="0"/>
                <a:ea typeface="Times New Roman" panose="02020603050405020304" pitchFamily="18" charset="0"/>
              </a:rPr>
              <a:t>The Historicist  Approach</a:t>
            </a:r>
            <a:r>
              <a:rPr lang="en-US" sz="4400" b="1" dirty="0">
                <a:solidFill>
                  <a:srgbClr val="C00000"/>
                </a:solidFill>
                <a:effectLst/>
                <a:latin typeface="Cambria" panose="02040503050406030204" pitchFamily="18" charset="0"/>
                <a:ea typeface="Times New Roman" panose="02020603050405020304" pitchFamily="18" charset="0"/>
              </a:rPr>
              <a:t>:</a:t>
            </a:r>
          </a:p>
          <a:p>
            <a:pPr marR="0">
              <a:lnSpc>
                <a:spcPct val="115000"/>
              </a:lnSpc>
              <a:spcBef>
                <a:spcPts val="0"/>
              </a:spcBef>
              <a:spcAft>
                <a:spcPts val="0"/>
              </a:spcAft>
            </a:pPr>
            <a:r>
              <a:rPr lang="en-US" sz="2800" dirty="0">
                <a:effectLst/>
                <a:latin typeface="Cambria" panose="02040503050406030204" pitchFamily="18" charset="0"/>
                <a:ea typeface="Times New Roman" panose="02020603050405020304" pitchFamily="18" charset="0"/>
              </a:rPr>
              <a:t> </a:t>
            </a:r>
          </a:p>
        </p:txBody>
      </p:sp>
    </p:spTree>
    <p:extLst>
      <p:ext uri="{BB962C8B-B14F-4D97-AF65-F5344CB8AC3E}">
        <p14:creationId xmlns:p14="http://schemas.microsoft.com/office/powerpoint/2010/main" val="278992056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dirty="0"/>
          </a:p>
          <a:p>
            <a:endParaRPr lang="en-US" dirty="0"/>
          </a:p>
          <a:p>
            <a:pPr marR="0">
              <a:lnSpc>
                <a:spcPct val="115000"/>
              </a:lnSpc>
              <a:spcBef>
                <a:spcPts val="0"/>
              </a:spcBef>
              <a:spcAft>
                <a:spcPts val="0"/>
              </a:spcAft>
            </a:pPr>
            <a:r>
              <a:rPr lang="en-US" sz="4400" b="1" i="1" dirty="0">
                <a:latin typeface="Cambria" panose="02040503050406030204" pitchFamily="18" charset="0"/>
                <a:ea typeface="Times New Roman" panose="02020603050405020304" pitchFamily="18" charset="0"/>
              </a:rPr>
              <a:t>B. </a:t>
            </a:r>
            <a:r>
              <a:rPr lang="en-US" sz="4400" b="1" i="1" dirty="0">
                <a:effectLst/>
                <a:latin typeface="Cambria" panose="02040503050406030204" pitchFamily="18" charset="0"/>
                <a:ea typeface="Times New Roman" panose="02020603050405020304" pitchFamily="18" charset="0"/>
              </a:rPr>
              <a:t>The Historicist  Approach</a:t>
            </a:r>
            <a:r>
              <a:rPr lang="en-US" sz="4400" b="1" dirty="0">
                <a:effectLst/>
                <a:latin typeface="Cambria" panose="02040503050406030204" pitchFamily="18" charset="0"/>
                <a:ea typeface="Times New Roman" panose="02020603050405020304" pitchFamily="18" charset="0"/>
              </a:rPr>
              <a:t>:</a:t>
            </a:r>
          </a:p>
          <a:p>
            <a:pPr marR="0">
              <a:lnSpc>
                <a:spcPct val="115000"/>
              </a:lnSpc>
              <a:spcBef>
                <a:spcPts val="0"/>
              </a:spcBef>
              <a:spcAft>
                <a:spcPts val="0"/>
              </a:spcAft>
            </a:pPr>
            <a:r>
              <a:rPr lang="en-US" dirty="0">
                <a:effectLst/>
                <a:latin typeface="Cambria" panose="02040503050406030204" pitchFamily="18" charset="0"/>
                <a:ea typeface="Times New Roman" panose="02020603050405020304" pitchFamily="18" charset="0"/>
              </a:rPr>
              <a:t> </a:t>
            </a:r>
          </a:p>
          <a:p>
            <a:pPr marR="0">
              <a:lnSpc>
                <a:spcPct val="100000"/>
              </a:lnSpc>
              <a:spcBef>
                <a:spcPts val="0"/>
              </a:spcBef>
              <a:spcAft>
                <a:spcPts val="0"/>
              </a:spcAft>
            </a:pPr>
            <a:r>
              <a:rPr lang="en-US" sz="4400" dirty="0">
                <a:solidFill>
                  <a:srgbClr val="C00000"/>
                </a:solidFill>
                <a:effectLst/>
                <a:latin typeface="Cambria" panose="02040503050406030204" pitchFamily="18" charset="0"/>
                <a:ea typeface="Times New Roman" panose="02020603050405020304" pitchFamily="18" charset="0"/>
              </a:rPr>
              <a:t>Revelation is a sequential </a:t>
            </a:r>
            <a:r>
              <a:rPr lang="en-US" sz="4400" dirty="0">
                <a:solidFill>
                  <a:srgbClr val="C00000"/>
                </a:solidFill>
                <a:latin typeface="Cambria" panose="02040503050406030204" pitchFamily="18" charset="0"/>
                <a:ea typeface="Times New Roman" panose="02020603050405020304" pitchFamily="18" charset="0"/>
              </a:rPr>
              <a:t>account </a:t>
            </a:r>
            <a:r>
              <a:rPr lang="en-US" sz="4400" dirty="0">
                <a:solidFill>
                  <a:srgbClr val="C00000"/>
                </a:solidFill>
                <a:effectLst/>
                <a:latin typeface="Cambria" panose="02040503050406030204" pitchFamily="18" charset="0"/>
                <a:ea typeface="Times New Roman" panose="02020603050405020304" pitchFamily="18" charset="0"/>
              </a:rPr>
              <a:t>of the whole of Christian history, from John’s day to the end of the world, written in advance.</a:t>
            </a:r>
            <a:endParaRPr lang="en-US" sz="44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2624632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dirty="0"/>
          </a:p>
          <a:p>
            <a:endParaRPr lang="en-US" dirty="0"/>
          </a:p>
          <a:p>
            <a:pPr marR="0">
              <a:lnSpc>
                <a:spcPct val="100000"/>
              </a:lnSpc>
              <a:spcBef>
                <a:spcPts val="0"/>
              </a:spcBef>
              <a:spcAft>
                <a:spcPts val="0"/>
              </a:spcAft>
            </a:pPr>
            <a:r>
              <a:rPr lang="en-US" sz="4000" dirty="0">
                <a:latin typeface="Cambria" panose="02040503050406030204" pitchFamily="18" charset="0"/>
                <a:ea typeface="Times New Roman" panose="02020603050405020304" pitchFamily="18" charset="0"/>
              </a:rPr>
              <a:t>This approach arbitrarily </a:t>
            </a:r>
            <a:r>
              <a:rPr lang="en-US" sz="4000" dirty="0">
                <a:effectLst/>
                <a:latin typeface="Cambria" panose="02040503050406030204" pitchFamily="18" charset="0"/>
                <a:ea typeface="Times New Roman" panose="02020603050405020304" pitchFamily="18" charset="0"/>
              </a:rPr>
              <a:t>adopts a-day-for-a-year interpretation of the time elements in the prophecies. For example, 150 days=150 years. The 1260 days represent 1260 years.</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4316047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671511" y="600074"/>
            <a:ext cx="10815637" cy="5815013"/>
          </a:xfrm>
        </p:spPr>
        <p:txBody>
          <a:bodyPr>
            <a:normAutofit/>
          </a:bodyPr>
          <a:lstStyle/>
          <a:p>
            <a:endParaRPr lang="en-US" dirty="0"/>
          </a:p>
          <a:p>
            <a:pPr marL="342900" marR="0" indent="-114300" algn="just">
              <a:lnSpc>
                <a:spcPct val="100000"/>
              </a:lnSpc>
              <a:spcBef>
                <a:spcPts val="0"/>
              </a:spcBef>
              <a:spcAft>
                <a:spcPts val="0"/>
              </a:spcAft>
            </a:pPr>
            <a:r>
              <a:rPr lang="en-US" sz="4000" dirty="0">
                <a:effectLst/>
                <a:latin typeface="Cambria" panose="02040503050406030204" pitchFamily="18" charset="0"/>
                <a:ea typeface="Times New Roman" panose="02020603050405020304" pitchFamily="18" charset="0"/>
              </a:rPr>
              <a:t>According to this view, the breaking of the seven seals is the breaking-up of the Western Roman Empire (Rome) and its conquest by Barbarians in the fourth and  fifth centuries.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3197808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40630" y="600074"/>
            <a:ext cx="11582401" cy="5815013"/>
          </a:xfrm>
        </p:spPr>
        <p:txBody>
          <a:bodyPr>
            <a:normAutofit/>
          </a:bodyPr>
          <a:lstStyle/>
          <a:p>
            <a:pPr marL="800100" marR="0" indent="-571500" algn="just">
              <a:lnSpc>
                <a:spcPct val="100000"/>
              </a:lnSpc>
              <a:spcBef>
                <a:spcPts val="0"/>
              </a:spcBef>
              <a:spcAft>
                <a:spcPts val="0"/>
              </a:spcAft>
              <a:buFont typeface="Arial" panose="020B0604020202020204" pitchFamily="34" charset="0"/>
              <a:buChar char="•"/>
            </a:pPr>
            <a:r>
              <a:rPr lang="en-US" sz="4000" dirty="0">
                <a:solidFill>
                  <a:srgbClr val="C00000"/>
                </a:solidFill>
                <a:effectLst/>
                <a:latin typeface="Cambria" panose="02040503050406030204" pitchFamily="18" charset="0"/>
                <a:ea typeface="Times New Roman" panose="02020603050405020304" pitchFamily="18" charset="0"/>
              </a:rPr>
              <a:t>The seven trumpets describe the fall of the Eastern Roman Empire (Constantinople) to the Muslim hoards. </a:t>
            </a:r>
            <a:endParaRPr lang="en-US" sz="1400" dirty="0">
              <a:solidFill>
                <a:srgbClr val="C00000"/>
              </a:solidFill>
              <a:effectLst/>
              <a:latin typeface="Cambria" panose="02040503050406030204" pitchFamily="18" charset="0"/>
              <a:ea typeface="Times New Roman" panose="02020603050405020304" pitchFamily="18" charset="0"/>
            </a:endParaRPr>
          </a:p>
          <a:p>
            <a:pPr marL="228600" marR="0" algn="just">
              <a:lnSpc>
                <a:spcPct val="100000"/>
              </a:lnSpc>
              <a:spcBef>
                <a:spcPts val="0"/>
              </a:spcBef>
              <a:spcAft>
                <a:spcPts val="0"/>
              </a:spcAft>
            </a:pPr>
            <a:endParaRPr lang="en-US" sz="1400" dirty="0">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162009138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40630" y="600074"/>
            <a:ext cx="11582401" cy="5815013"/>
          </a:xfrm>
        </p:spPr>
        <p:txBody>
          <a:bodyPr>
            <a:normAutofit/>
          </a:bodyPr>
          <a:lstStyle/>
          <a:p>
            <a:pPr marL="800100" marR="0" indent="-571500" algn="just">
              <a:lnSpc>
                <a:spcPct val="100000"/>
              </a:lnSpc>
              <a:spcBef>
                <a:spcPts val="0"/>
              </a:spcBef>
              <a:spcAft>
                <a:spcPts val="0"/>
              </a:spcAft>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rPr>
              <a:t>The seven trumpets describe the fall of the Eastern Roman Empire (Constantinople) to the Muslim hoards. </a:t>
            </a:r>
            <a:endParaRPr lang="en-US" sz="1400" dirty="0">
              <a:effectLst/>
              <a:latin typeface="Cambria" panose="02040503050406030204" pitchFamily="18" charset="0"/>
              <a:ea typeface="Times New Roman" panose="02020603050405020304" pitchFamily="18" charset="0"/>
            </a:endParaRPr>
          </a:p>
          <a:p>
            <a:pPr marL="228600" marR="0" algn="just">
              <a:lnSpc>
                <a:spcPct val="100000"/>
              </a:lnSpc>
              <a:spcBef>
                <a:spcPts val="0"/>
              </a:spcBef>
              <a:spcAft>
                <a:spcPts val="0"/>
              </a:spcAft>
            </a:pPr>
            <a:endParaRPr lang="en-US" sz="1400" dirty="0">
              <a:latin typeface="Cambria" panose="02040503050406030204" pitchFamily="18" charset="0"/>
              <a:ea typeface="Times New Roman" panose="02020603050405020304" pitchFamily="18" charset="0"/>
            </a:endParaRPr>
          </a:p>
          <a:p>
            <a:pPr marL="800100" marR="0" indent="-571500" algn="just">
              <a:lnSpc>
                <a:spcPct val="100000"/>
              </a:lnSpc>
              <a:spcBef>
                <a:spcPts val="0"/>
              </a:spcBef>
              <a:spcAft>
                <a:spcPts val="0"/>
              </a:spcAft>
              <a:buFont typeface="Arial" panose="020B0604020202020204" pitchFamily="34" charset="0"/>
              <a:buChar char="•"/>
            </a:pPr>
            <a:r>
              <a:rPr lang="en-US" sz="4000" dirty="0">
                <a:solidFill>
                  <a:srgbClr val="C00000"/>
                </a:solidFill>
                <a:effectLst/>
                <a:latin typeface="Cambria" panose="02040503050406030204" pitchFamily="18" charset="0"/>
                <a:ea typeface="Times New Roman" panose="02020603050405020304" pitchFamily="18" charset="0"/>
              </a:rPr>
              <a:t>The locust plague refers to Saracen (Arabic) invasions, from A.D. 612 to 763, and </a:t>
            </a:r>
            <a:endParaRPr lang="en-US" sz="1400" dirty="0">
              <a:solidFill>
                <a:srgbClr val="C00000"/>
              </a:solidFill>
              <a:effectLst/>
              <a:latin typeface="Cambria" panose="02040503050406030204" pitchFamily="18" charset="0"/>
              <a:ea typeface="Times New Roman" panose="02020603050405020304" pitchFamily="18" charset="0"/>
            </a:endParaRPr>
          </a:p>
          <a:p>
            <a:pPr marL="228600" marR="0" algn="just">
              <a:lnSpc>
                <a:spcPct val="100000"/>
              </a:lnSpc>
              <a:spcBef>
                <a:spcPts val="0"/>
              </a:spcBef>
              <a:spcAft>
                <a:spcPts val="0"/>
              </a:spcAft>
            </a:pPr>
            <a:endParaRPr lang="en-US" sz="1400" dirty="0">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368371910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5AAD493-4D12-9F4F-B330-27D363EC539B}"/>
              </a:ext>
            </a:extLst>
          </p:cNvPr>
          <p:cNvSpPr>
            <a:spLocks noGrp="1"/>
          </p:cNvSpPr>
          <p:nvPr>
            <p:ph type="subTitle" idx="1"/>
          </p:nvPr>
        </p:nvSpPr>
        <p:spPr>
          <a:xfrm rot="10800000" flipV="1">
            <a:off x="240630" y="600074"/>
            <a:ext cx="11582401" cy="5815013"/>
          </a:xfrm>
        </p:spPr>
        <p:txBody>
          <a:bodyPr>
            <a:normAutofit/>
          </a:bodyPr>
          <a:lstStyle/>
          <a:p>
            <a:pPr marL="800100" marR="0" indent="-571500" algn="just">
              <a:lnSpc>
                <a:spcPct val="100000"/>
              </a:lnSpc>
              <a:spcBef>
                <a:spcPts val="0"/>
              </a:spcBef>
              <a:spcAft>
                <a:spcPts val="0"/>
              </a:spcAft>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rPr>
              <a:t>The seven trumpets describe the fall of the Eastern Roman Empire (Constantinople) to the Muslim hoards. </a:t>
            </a:r>
            <a:endParaRPr lang="en-US" sz="1400" dirty="0">
              <a:effectLst/>
              <a:latin typeface="Cambria" panose="02040503050406030204" pitchFamily="18" charset="0"/>
              <a:ea typeface="Times New Roman" panose="02020603050405020304" pitchFamily="18" charset="0"/>
            </a:endParaRPr>
          </a:p>
          <a:p>
            <a:pPr marL="228600" marR="0" algn="just">
              <a:lnSpc>
                <a:spcPct val="100000"/>
              </a:lnSpc>
              <a:spcBef>
                <a:spcPts val="0"/>
              </a:spcBef>
              <a:spcAft>
                <a:spcPts val="0"/>
              </a:spcAft>
            </a:pPr>
            <a:endParaRPr lang="en-US" sz="1400" dirty="0">
              <a:latin typeface="Cambria" panose="02040503050406030204" pitchFamily="18" charset="0"/>
              <a:ea typeface="Times New Roman" panose="02020603050405020304" pitchFamily="18" charset="0"/>
            </a:endParaRPr>
          </a:p>
          <a:p>
            <a:pPr marL="800100" marR="0" indent="-571500" algn="just">
              <a:lnSpc>
                <a:spcPct val="100000"/>
              </a:lnSpc>
              <a:spcBef>
                <a:spcPts val="0"/>
              </a:spcBef>
              <a:spcAft>
                <a:spcPts val="0"/>
              </a:spcAft>
              <a:buFont typeface="Arial" panose="020B0604020202020204" pitchFamily="34" charset="0"/>
              <a:buChar char="•"/>
            </a:pPr>
            <a:r>
              <a:rPr lang="en-US" sz="4000" dirty="0">
                <a:effectLst/>
                <a:latin typeface="Cambria" panose="02040503050406030204" pitchFamily="18" charset="0"/>
                <a:ea typeface="Times New Roman" panose="02020603050405020304" pitchFamily="18" charset="0"/>
              </a:rPr>
              <a:t>The locust plague</a:t>
            </a:r>
            <a:r>
              <a:rPr lang="en-US" sz="4000" dirty="0">
                <a:latin typeface="Cambria" panose="02040503050406030204" pitchFamily="18" charset="0"/>
                <a:ea typeface="Times New Roman" panose="02020603050405020304" pitchFamily="18" charset="0"/>
              </a:rPr>
              <a:t> </a:t>
            </a:r>
            <a:r>
              <a:rPr lang="en-US" sz="4000" dirty="0">
                <a:effectLst/>
                <a:latin typeface="Cambria" panose="02040503050406030204" pitchFamily="18" charset="0"/>
                <a:ea typeface="Times New Roman" panose="02020603050405020304" pitchFamily="18" charset="0"/>
              </a:rPr>
              <a:t>refers to Saracen (Arabic) invasions, from A.D. 612 to 763, and </a:t>
            </a:r>
            <a:endParaRPr lang="en-US" sz="1400" dirty="0">
              <a:effectLst/>
              <a:latin typeface="Cambria" panose="02040503050406030204" pitchFamily="18" charset="0"/>
              <a:ea typeface="Times New Roman" panose="02020603050405020304" pitchFamily="18" charset="0"/>
            </a:endParaRPr>
          </a:p>
          <a:p>
            <a:pPr marL="800100" marR="0" indent="-571500" algn="just">
              <a:lnSpc>
                <a:spcPct val="100000"/>
              </a:lnSpc>
              <a:spcBef>
                <a:spcPts val="0"/>
              </a:spcBef>
              <a:spcAft>
                <a:spcPts val="0"/>
              </a:spcAft>
              <a:buFont typeface="Arial" panose="020B0604020202020204" pitchFamily="34" charset="0"/>
              <a:buChar char="•"/>
            </a:pPr>
            <a:endParaRPr lang="en-US" sz="1400" dirty="0">
              <a:latin typeface="Cambria" panose="02040503050406030204" pitchFamily="18" charset="0"/>
              <a:ea typeface="Times New Roman" panose="02020603050405020304" pitchFamily="18" charset="0"/>
            </a:endParaRPr>
          </a:p>
          <a:p>
            <a:pPr marL="800100" marR="0" indent="-571500" algn="just">
              <a:lnSpc>
                <a:spcPct val="100000"/>
              </a:lnSpc>
              <a:spcBef>
                <a:spcPts val="0"/>
              </a:spcBef>
              <a:spcAft>
                <a:spcPts val="0"/>
              </a:spcAft>
              <a:buFont typeface="Arial" panose="020B0604020202020204" pitchFamily="34" charset="0"/>
              <a:buChar char="•"/>
            </a:pPr>
            <a:r>
              <a:rPr lang="en-US" sz="4000" dirty="0">
                <a:solidFill>
                  <a:srgbClr val="C00000"/>
                </a:solidFill>
                <a:latin typeface="Cambria" panose="02040503050406030204" pitchFamily="18" charset="0"/>
                <a:ea typeface="Times New Roman" panose="02020603050405020304" pitchFamily="18" charset="0"/>
              </a:rPr>
              <a:t>T</a:t>
            </a:r>
            <a:r>
              <a:rPr lang="en-US" sz="4000" dirty="0">
                <a:solidFill>
                  <a:srgbClr val="C00000"/>
                </a:solidFill>
                <a:effectLst/>
                <a:latin typeface="Cambria" panose="02040503050406030204" pitchFamily="18" charset="0"/>
                <a:ea typeface="Times New Roman" panose="02020603050405020304" pitchFamily="18" charset="0"/>
              </a:rPr>
              <a:t>he lion-headed horsemen are the Turks who conquered Constantinop</a:t>
            </a:r>
            <a:r>
              <a:rPr lang="en-US" sz="4000" dirty="0">
                <a:solidFill>
                  <a:srgbClr val="C00000"/>
                </a:solidFill>
                <a:latin typeface="Cambria" panose="02040503050406030204" pitchFamily="18" charset="0"/>
                <a:ea typeface="Times New Roman" panose="02020603050405020304" pitchFamily="18" charset="0"/>
              </a:rPr>
              <a:t>le (1453)</a:t>
            </a:r>
            <a:r>
              <a:rPr lang="en-US" sz="4000" dirty="0">
                <a:solidFill>
                  <a:srgbClr val="C00000"/>
                </a:solidFill>
                <a:effectLst/>
                <a:latin typeface="Cambria" panose="02040503050406030204" pitchFamily="18" charset="0"/>
                <a:ea typeface="Times New Roman" panose="02020603050405020304" pitchFamily="18" charset="0"/>
              </a:rPr>
              <a:t>. </a:t>
            </a:r>
            <a:endParaRPr lang="en-US" sz="40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97473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2590</TotalTime>
  <Words>7341</Words>
  <Application>Microsoft Macintosh PowerPoint</Application>
  <PresentationFormat>Widescreen</PresentationFormat>
  <Paragraphs>846</Paragraphs>
  <Slides>187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187</vt:i4>
      </vt:variant>
    </vt:vector>
  </HeadingPairs>
  <TitlesOfParts>
    <vt:vector size="195" baseType="lpstr">
      <vt:lpstr>Arial</vt:lpstr>
      <vt:lpstr>Calibri</vt:lpstr>
      <vt:lpstr>Calibri Light</vt:lpstr>
      <vt:lpstr>Cambria</vt:lpstr>
      <vt:lpstr>Cochin</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Gregg</dc:creator>
  <cp:lastModifiedBy>Steve Gregg</cp:lastModifiedBy>
  <cp:revision>71</cp:revision>
  <dcterms:created xsi:type="dcterms:W3CDTF">2019-09-09T23:13:00Z</dcterms:created>
  <dcterms:modified xsi:type="dcterms:W3CDTF">2024-01-21T23:27:24Z</dcterms:modified>
</cp:coreProperties>
</file>